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4" r:id="rId2"/>
  </p:sldMasterIdLst>
  <p:notesMasterIdLst>
    <p:notesMasterId r:id="rId63"/>
  </p:notesMasterIdLst>
  <p:handoutMasterIdLst>
    <p:handoutMasterId r:id="rId64"/>
  </p:handoutMasterIdLst>
  <p:sldIdLst>
    <p:sldId id="256" r:id="rId3"/>
    <p:sldId id="967" r:id="rId4"/>
    <p:sldId id="1045" r:id="rId5"/>
    <p:sldId id="966" r:id="rId6"/>
    <p:sldId id="1044" r:id="rId7"/>
    <p:sldId id="1070" r:id="rId8"/>
    <p:sldId id="968" r:id="rId9"/>
    <p:sldId id="969" r:id="rId10"/>
    <p:sldId id="970" r:id="rId11"/>
    <p:sldId id="982" r:id="rId12"/>
    <p:sldId id="980" r:id="rId13"/>
    <p:sldId id="981" r:id="rId14"/>
    <p:sldId id="971" r:id="rId15"/>
    <p:sldId id="983" r:id="rId16"/>
    <p:sldId id="972" r:id="rId17"/>
    <p:sldId id="1068" r:id="rId18"/>
    <p:sldId id="1069" r:id="rId19"/>
    <p:sldId id="985" r:id="rId20"/>
    <p:sldId id="1052" r:id="rId21"/>
    <p:sldId id="1051" r:id="rId22"/>
    <p:sldId id="1046" r:id="rId23"/>
    <p:sldId id="1047" r:id="rId24"/>
    <p:sldId id="1048" r:id="rId25"/>
    <p:sldId id="1049" r:id="rId26"/>
    <p:sldId id="1050" r:id="rId27"/>
    <p:sldId id="974" r:id="rId28"/>
    <p:sldId id="1071" r:id="rId29"/>
    <p:sldId id="1072" r:id="rId30"/>
    <p:sldId id="1073" r:id="rId31"/>
    <p:sldId id="1074" r:id="rId32"/>
    <p:sldId id="1075" r:id="rId33"/>
    <p:sldId id="1076" r:id="rId34"/>
    <p:sldId id="1077" r:id="rId35"/>
    <p:sldId id="1078" r:id="rId36"/>
    <p:sldId id="1080" r:id="rId37"/>
    <p:sldId id="1081" r:id="rId38"/>
    <p:sldId id="1082" r:id="rId39"/>
    <p:sldId id="1083" r:id="rId40"/>
    <p:sldId id="1059" r:id="rId41"/>
    <p:sldId id="1060" r:id="rId42"/>
    <p:sldId id="1061" r:id="rId43"/>
    <p:sldId id="1062" r:id="rId44"/>
    <p:sldId id="1063" r:id="rId45"/>
    <p:sldId id="1064" r:id="rId46"/>
    <p:sldId id="1065" r:id="rId47"/>
    <p:sldId id="1066" r:id="rId48"/>
    <p:sldId id="1067" r:id="rId49"/>
    <p:sldId id="1033" r:id="rId50"/>
    <p:sldId id="1034" r:id="rId51"/>
    <p:sldId id="1035" r:id="rId52"/>
    <p:sldId id="1037" r:id="rId53"/>
    <p:sldId id="990" r:id="rId54"/>
    <p:sldId id="1084" r:id="rId55"/>
    <p:sldId id="978" r:id="rId56"/>
    <p:sldId id="1085" r:id="rId57"/>
    <p:sldId id="1086" r:id="rId58"/>
    <p:sldId id="1087" r:id="rId59"/>
    <p:sldId id="1088" r:id="rId60"/>
    <p:sldId id="979" r:id="rId61"/>
    <p:sldId id="984" r:id="rId62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33CC"/>
    <a:srgbClr val="0066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5752" autoAdjust="0"/>
    <p:restoredTop sz="82616" autoAdjust="0"/>
  </p:normalViewPr>
  <p:slideViewPr>
    <p:cSldViewPr>
      <p:cViewPr>
        <p:scale>
          <a:sx n="53" d="100"/>
          <a:sy n="53" d="100"/>
        </p:scale>
        <p:origin x="-2256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342" y="-90"/>
      </p:cViewPr>
      <p:guideLst>
        <p:guide orient="horz" pos="3223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DDE19-01E9-47A2-9C3E-0A2B7E471E0B}" type="datetimeFigureOut">
              <a:rPr lang="fr-FR" smtClean="0"/>
              <a:pPr/>
              <a:t>26/04/2019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08B10-08D5-4AAD-8BC3-4B9BB892C0E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883117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fr-FR"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70BC674-AB69-401B-AF5A-2CA9F2A8A94F}" type="datetimeFigureOut">
              <a:rPr lang="fr-FR" altLang="fr-FR"/>
              <a:pPr>
                <a:defRPr/>
              </a:pPr>
              <a:t>26/04/2019</a:t>
            </a:fld>
            <a:endParaRPr lang="fr-FR" alt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fr-FR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fr-FR" altLang="fr-FR" noProof="0" smtClean="0"/>
              <a:t>Cliquer ici pour modifier les styles du texte du masque</a:t>
            </a:r>
          </a:p>
          <a:p>
            <a:pPr lvl="1"/>
            <a:r>
              <a:rPr lang="fr-FR" altLang="fr-FR" noProof="0" smtClean="0"/>
              <a:t>Deuxième niveau</a:t>
            </a:r>
          </a:p>
          <a:p>
            <a:pPr lvl="2"/>
            <a:r>
              <a:rPr lang="fr-FR" altLang="fr-FR" noProof="0" smtClean="0"/>
              <a:t>Troisième niveau</a:t>
            </a:r>
          </a:p>
          <a:p>
            <a:pPr lvl="3"/>
            <a:r>
              <a:rPr lang="fr-FR" altLang="fr-FR" noProof="0" smtClean="0"/>
              <a:t>Quatrième niveau</a:t>
            </a:r>
          </a:p>
          <a:p>
            <a:pPr lvl="4"/>
            <a:r>
              <a:rPr lang="fr-FR" altLang="fr-FR" noProof="0" smtClean="0"/>
              <a:t>Cinquième niveau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fr-FR"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F81B69A-A60E-4AB1-B20C-091285D216A0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="" xmlns:p14="http://schemas.microsoft.com/office/powerpoint/2010/main" val="11485700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lang="fr-FR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lang="fr-FR"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lang="fr-FR"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lang="fr-FR"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lang="fr-FR"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altLang="fr-FR" smtClean="0">
              <a:ea typeface="ＭＳ Ｐゴシック" pitchFamily="34" charset="-128"/>
            </a:endParaRPr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17995F0-8517-445C-91AE-3CB1D2C2669C}" type="slidenum">
              <a:rPr lang="fr-FR" altLang="fr-FR" smtClean="0"/>
              <a:pPr/>
              <a:t>1</a:t>
            </a:fld>
            <a:endParaRPr lang="fr-FR" altLang="fr-F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troisième </a:t>
            </a:r>
            <a:r>
              <a:rPr lang="fr-FR" dirty="0" err="1" smtClean="0"/>
              <a:t>param</a:t>
            </a:r>
            <a:r>
              <a:rPr lang="fr-FR" dirty="0" smtClean="0"/>
              <a:t> c’est le </a:t>
            </a:r>
            <a:r>
              <a:rPr lang="fr-FR" dirty="0" err="1" smtClean="0"/>
              <a:t>factory</a:t>
            </a:r>
            <a:r>
              <a:rPr lang="fr-FR" dirty="0" smtClean="0"/>
              <a:t>, qui ne nous</a:t>
            </a:r>
            <a:r>
              <a:rPr lang="fr-FR" baseline="0" dirty="0" smtClean="0"/>
              <a:t> sert pas donc on le met à </a:t>
            </a:r>
            <a:r>
              <a:rPr lang="fr-FR" baseline="0" smtClean="0"/>
              <a:t>null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57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troisième </a:t>
            </a:r>
            <a:r>
              <a:rPr lang="fr-FR" dirty="0" err="1" smtClean="0"/>
              <a:t>param</a:t>
            </a:r>
            <a:r>
              <a:rPr lang="fr-FR" dirty="0" smtClean="0"/>
              <a:t> c’est le </a:t>
            </a:r>
            <a:r>
              <a:rPr lang="fr-FR" dirty="0" err="1" smtClean="0"/>
              <a:t>factory</a:t>
            </a:r>
            <a:r>
              <a:rPr lang="fr-FR" dirty="0" smtClean="0"/>
              <a:t>, qui ne nous</a:t>
            </a:r>
            <a:r>
              <a:rPr lang="fr-FR" baseline="0" dirty="0" smtClean="0"/>
              <a:t> sert pas donc on le met à </a:t>
            </a:r>
            <a:r>
              <a:rPr lang="fr-FR" baseline="0" smtClean="0"/>
              <a:t>null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58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Vous avez la mascotte d’</a:t>
            </a:r>
            <a:r>
              <a:rPr lang="fr-FR" dirty="0" err="1" smtClean="0"/>
              <a:t>android</a:t>
            </a:r>
            <a:r>
              <a:rPr lang="fr-FR" dirty="0" smtClean="0"/>
              <a:t> nommée : </a:t>
            </a:r>
            <a:r>
              <a:rPr lang="fr-FR" dirty="0" err="1" smtClean="0"/>
              <a:t>BugDroid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11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Regroupement de plus de 50 entreprises (Fabricants de matériels, opérateurs mobiles et développeurs d’application) avec pour objectif de développer des normes ouvertes pour les appareils de téléphonie mobile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12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Les versions d’</a:t>
            </a:r>
            <a:r>
              <a:rPr lang="fr-FR" dirty="0" err="1" smtClean="0"/>
              <a:t>android</a:t>
            </a:r>
            <a:r>
              <a:rPr lang="fr-FR" dirty="0" smtClean="0"/>
              <a:t> portent</a:t>
            </a:r>
            <a:r>
              <a:rPr lang="fr-FR" baseline="0" dirty="0" smtClean="0"/>
              <a:t> le nom des confiserie, </a:t>
            </a:r>
            <a:r>
              <a:rPr lang="fr-FR" baseline="0" dirty="0" err="1" smtClean="0"/>
              <a:t>cupcake</a:t>
            </a:r>
            <a:r>
              <a:rPr lang="fr-FR" baseline="0" dirty="0" smtClean="0"/>
              <a:t> est la </a:t>
            </a:r>
            <a:r>
              <a:rPr lang="fr-FR" baseline="0" dirty="0" err="1" smtClean="0"/>
              <a:t>premiere</a:t>
            </a:r>
            <a:r>
              <a:rPr lang="fr-FR" baseline="0" dirty="0" smtClean="0"/>
              <a:t> version commerciale après les version alpha et beta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Kitkat</a:t>
            </a:r>
            <a:r>
              <a:rPr lang="fr-FR" baseline="0" dirty="0" smtClean="0"/>
              <a:t> représente a elle seul plus de 40% des Systèmes installées.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15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altLang="fr-FR" smtClean="0">
              <a:ea typeface="ＭＳ Ｐゴシック" pitchFamily="34" charset="-128"/>
            </a:endParaRPr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17995F0-8517-445C-91AE-3CB1D2C2669C}" type="slidenum">
              <a:rPr lang="fr-FR" altLang="fr-FR" smtClean="0"/>
              <a:pPr/>
              <a:t>39</a:t>
            </a:fld>
            <a:endParaRPr lang="fr-FR" altLang="fr-F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43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altLang="fr-FR" smtClean="0">
              <a:ea typeface="ＭＳ Ｐゴシック" pitchFamily="34" charset="-128"/>
            </a:endParaRPr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17995F0-8517-445C-91AE-3CB1D2C2669C}" type="slidenum">
              <a:rPr lang="fr-FR" altLang="fr-FR" smtClean="0"/>
              <a:pPr/>
              <a:t>52</a:t>
            </a:fld>
            <a:endParaRPr lang="fr-FR" altLang="fr-F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altLang="fr-FR" smtClean="0">
              <a:ea typeface="ＭＳ Ｐゴシック" pitchFamily="34" charset="-128"/>
            </a:endParaRPr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17995F0-8517-445C-91AE-3CB1D2C2669C}" type="slidenum">
              <a:rPr lang="fr-FR" altLang="fr-FR" smtClean="0"/>
              <a:pPr/>
              <a:t>53</a:t>
            </a:fld>
            <a:endParaRPr lang="fr-FR" altLang="fr-F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troisième </a:t>
            </a:r>
            <a:r>
              <a:rPr lang="fr-FR" dirty="0" err="1" smtClean="0"/>
              <a:t>param</a:t>
            </a:r>
            <a:r>
              <a:rPr lang="fr-FR" dirty="0" smtClean="0"/>
              <a:t> c’est le </a:t>
            </a:r>
            <a:r>
              <a:rPr lang="fr-FR" dirty="0" err="1" smtClean="0"/>
              <a:t>factory</a:t>
            </a:r>
            <a:r>
              <a:rPr lang="fr-FR" dirty="0" smtClean="0"/>
              <a:t>, qui ne nous</a:t>
            </a:r>
            <a:r>
              <a:rPr lang="fr-FR" baseline="0" dirty="0" smtClean="0"/>
              <a:t> sert pas donc on le met à </a:t>
            </a:r>
            <a:r>
              <a:rPr lang="fr-FR" baseline="0" dirty="0" err="1" smtClean="0"/>
              <a:t>null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56</a:t>
            </a:fld>
            <a:endParaRPr lang="fr-FR" alt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/>
          <p:nvPr/>
        </p:nvSpPr>
        <p:spPr>
          <a:xfrm>
            <a:off x="921433" y="1413803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50000" t="50000" r="100000" b="1250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Oval 8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5608" y="435936"/>
            <a:ext cx="7406640" cy="1472184"/>
          </a:xfrm>
        </p:spPr>
        <p:txBody>
          <a:bodyPr anchor="b"/>
          <a:lstStyle>
            <a:lvl1pPr algn="l" latinLnBrk="0">
              <a:defRPr lang="fr-FR"/>
            </a:lvl1pPr>
            <a:extLst/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/>
          <a:lstStyle>
            <a:lvl1pPr marL="73152" indent="0" algn="l" latinLnBrk="0">
              <a:buNone/>
              <a:defRPr lang="fr-FR"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ACE4E-5E14-41BA-8932-1871834560B2}" type="datetimeFigureOut">
              <a:rPr lang="fr-FR" altLang="fr-FR"/>
              <a:pPr>
                <a:defRPr/>
              </a:pPr>
              <a:t>26/04/2019</a:t>
            </a:fld>
            <a:endParaRPr lang="fr-FR" altLang="fr-FR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EF1F3-C5E9-4653-9A72-7A6654EFD51D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0B380-73D2-4289-8594-B0BEA9CC7421}" type="datetimeFigureOut">
              <a:rPr lang="fr-FR" altLang="fr-FR"/>
              <a:pPr>
                <a:defRPr/>
              </a:pPr>
              <a:t>26/04/2019</a:t>
            </a:fld>
            <a:endParaRPr lang="fr-FR" alt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1CED2-0665-448A-BBF8-27F8D5D8A59D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41"/>
            <a:ext cx="1828800" cy="5851525"/>
          </a:xfrm>
        </p:spPr>
        <p:txBody>
          <a:bodyPr vert="eaVert"/>
          <a:lstStyle>
            <a:extLst/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1"/>
            <a:ext cx="5562600" cy="5851525"/>
          </a:xfrm>
        </p:spPr>
        <p:txBody>
          <a:bodyPr vert="eaVert"/>
          <a:lstStyle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C5B1B2-FCD4-4BCE-995D-3251E5904B63}" type="datetimeFigureOut">
              <a:rPr lang="fr-FR" altLang="fr-FR"/>
              <a:pPr>
                <a:defRPr/>
              </a:pPr>
              <a:t>26/04/2019</a:t>
            </a:fld>
            <a:endParaRPr lang="fr-FR" alt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D95187-361D-4EB7-970B-A0666D27CDA9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66DF6-A186-449F-9C08-4DFCFAE23015}" type="datetimeFigureOut">
              <a:rPr lang="fr-FR" altLang="fr-FR"/>
              <a:pPr>
                <a:defRPr/>
              </a:pPr>
              <a:t>26/04/2019</a:t>
            </a:fld>
            <a:endParaRPr lang="fr-FR" alt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6244DB-08B0-4086-84DD-15805631B9BE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550"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50000" t="50000" r="100000" b="1250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Oval 8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6"/>
            <a:ext cx="6400800" cy="2286000"/>
          </a:xfrm>
        </p:spPr>
        <p:txBody>
          <a:bodyPr anchor="t"/>
          <a:lstStyle>
            <a:lvl1pPr algn="l" latinLnBrk="0">
              <a:lnSpc>
                <a:spcPts val="4500"/>
              </a:lnSpc>
              <a:buNone/>
              <a:defRPr lang="fr-FR" sz="4000" b="1" cap="all"/>
            </a:lvl1pPr>
            <a:extLst/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100139"/>
            <a:ext cx="6400800" cy="1509712"/>
          </a:xfrm>
        </p:spPr>
        <p:txBody>
          <a:bodyPr anchor="b"/>
          <a:lstStyle>
            <a:lvl1pPr marL="27432" indent="0" latinLnBrk="0">
              <a:lnSpc>
                <a:spcPts val="2300"/>
              </a:lnSpc>
              <a:spcBef>
                <a:spcPts val="0"/>
              </a:spcBef>
              <a:buNone/>
              <a:defRPr lang="fr-FR"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lang="fr-FR"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lang="fr-FR"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lang="fr-FR"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lang="fr-FR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0EAB02-6A67-4FE3-B7A5-71FFBF1E63E6}" type="datetimeFigureOut">
              <a:rPr lang="fr-FR" altLang="fr-FR"/>
              <a:pPr>
                <a:defRPr/>
              </a:pPr>
              <a:t>26/04/2019</a:t>
            </a:fld>
            <a:endParaRPr lang="fr-FR" altLang="fr-FR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82FE1-C0CB-4335-B78A-C25705525DBE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8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68275" y="20638"/>
            <a:ext cx="1703388" cy="1703387"/>
          </a:xfrm>
          <a:prstGeom prst="ellipse">
            <a:avLst/>
          </a:prstGeom>
          <a:noFill/>
          <a:ln w="27305" cap="rnd">
            <a:solidFill>
              <a:srgbClr val="FFF6DB"/>
            </a:solidFill>
            <a:round/>
            <a:headEnd/>
            <a:tailEnd/>
          </a:ln>
          <a:effectLst>
            <a:outerShdw blurRad="25400" dist="25400" dir="5400000" algn="tl" rotWithShape="0">
              <a:srgbClr val="AFA58D">
                <a:alpha val="84998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" name="Donut 10"/>
          <p:cNvSpPr/>
          <p:nvPr/>
        </p:nvSpPr>
        <p:spPr>
          <a:xfrm rot="2315675">
            <a:off x="182884" y="1055078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85000" t="100000" r="1000000" b="30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33463" y="0"/>
            <a:ext cx="813117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550"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 latinLnBrk="0">
              <a:defRPr lang="fr-FR" sz="2800"/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 latinLnBrk="0">
              <a:defRPr lang="fr-FR" sz="2800"/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98F86-3CC1-44CF-9F10-974FC27F33DB}" type="datetimeFigureOut">
              <a:rPr lang="fr-FR" altLang="fr-FR"/>
              <a:pPr>
                <a:defRPr/>
              </a:pPr>
              <a:t>26/04/2019</a:t>
            </a:fld>
            <a:endParaRPr lang="fr-FR" altLang="fr-FR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AE8E0-631C-48E2-874D-1169692A5FD1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 latinLnBrk="0">
              <a:defRPr lang="fr-FR" sz="4500" b="1" cap="none" baseline="0"/>
            </a:lvl1pPr>
            <a:extLst/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9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283464" algn="l" latinLnBrk="0">
              <a:lnSpc>
                <a:spcPct val="100000"/>
              </a:lnSpc>
              <a:spcBef>
                <a:spcPts val="100"/>
              </a:spcBef>
              <a:buNone/>
              <a:defRPr lang="fr-FR" sz="1900" b="0">
                <a:solidFill>
                  <a:schemeClr val="tx1"/>
                </a:solidFill>
              </a:defRPr>
            </a:lvl1pPr>
            <a:lvl2pPr>
              <a:buNone/>
              <a:defRPr lang="fr-FR" sz="2000" b="1"/>
            </a:lvl2pPr>
            <a:lvl3pPr>
              <a:buNone/>
              <a:defRPr lang="fr-FR" sz="1800" b="1"/>
            </a:lvl3pPr>
            <a:lvl4pPr>
              <a:buNone/>
              <a:defRPr lang="fr-FR" sz="1600" b="1"/>
            </a:lvl4pPr>
            <a:lvl5pPr>
              <a:buNone/>
              <a:defRPr lang="fr-FR" sz="1600" b="1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9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283464" algn="l" latinLnBrk="0">
              <a:lnSpc>
                <a:spcPct val="100000"/>
              </a:lnSpc>
              <a:spcBef>
                <a:spcPts val="100"/>
              </a:spcBef>
              <a:buNone/>
              <a:defRPr lang="fr-FR" sz="1900" b="0">
                <a:solidFill>
                  <a:schemeClr val="tx1"/>
                </a:solidFill>
              </a:defRPr>
            </a:lvl1pPr>
            <a:lvl2pPr>
              <a:buNone/>
              <a:defRPr lang="fr-FR" sz="2000" b="1"/>
            </a:lvl2pPr>
            <a:lvl3pPr>
              <a:buNone/>
              <a:defRPr lang="fr-FR" sz="1800" b="1"/>
            </a:lvl3pPr>
            <a:lvl4pPr>
              <a:buNone/>
              <a:defRPr lang="fr-FR" sz="1600" b="1"/>
            </a:lvl4pPr>
            <a:lvl5pPr>
              <a:buNone/>
              <a:defRPr lang="fr-FR" sz="1600" b="1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 latinLnBrk="0">
              <a:lnSpc>
                <a:spcPct val="100000"/>
              </a:lnSpc>
              <a:spcBef>
                <a:spcPts val="700"/>
              </a:spcBef>
              <a:defRPr lang="fr-FR" sz="2400"/>
            </a:lvl1pPr>
            <a:lvl2pPr>
              <a:lnSpc>
                <a:spcPct val="100000"/>
              </a:lnSpc>
              <a:spcBef>
                <a:spcPts val="700"/>
              </a:spcBef>
              <a:defRPr lang="fr-FR" sz="2000"/>
            </a:lvl2pPr>
            <a:lvl3pPr>
              <a:lnSpc>
                <a:spcPct val="100000"/>
              </a:lnSpc>
              <a:spcBef>
                <a:spcPts val="700"/>
              </a:spcBef>
              <a:defRPr lang="fr-FR" sz="1800"/>
            </a:lvl3pPr>
            <a:lvl4pPr>
              <a:lnSpc>
                <a:spcPct val="100000"/>
              </a:lnSpc>
              <a:spcBef>
                <a:spcPts val="700"/>
              </a:spcBef>
              <a:defRPr lang="fr-FR" sz="1600"/>
            </a:lvl4pPr>
            <a:lvl5pPr>
              <a:lnSpc>
                <a:spcPct val="100000"/>
              </a:lnSpc>
              <a:spcBef>
                <a:spcPts val="700"/>
              </a:spcBef>
              <a:defRPr lang="fr-FR" sz="16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 latinLnBrk="0">
              <a:lnSpc>
                <a:spcPct val="100000"/>
              </a:lnSpc>
              <a:spcBef>
                <a:spcPts val="700"/>
              </a:spcBef>
              <a:defRPr lang="fr-FR" sz="2400"/>
            </a:lvl1pPr>
            <a:lvl2pPr>
              <a:lnSpc>
                <a:spcPct val="100000"/>
              </a:lnSpc>
              <a:spcBef>
                <a:spcPts val="700"/>
              </a:spcBef>
              <a:defRPr lang="fr-FR" sz="2000"/>
            </a:lvl2pPr>
            <a:lvl3pPr>
              <a:lnSpc>
                <a:spcPct val="100000"/>
              </a:lnSpc>
              <a:spcBef>
                <a:spcPts val="700"/>
              </a:spcBef>
              <a:defRPr lang="fr-FR" sz="1800"/>
            </a:lvl3pPr>
            <a:lvl4pPr>
              <a:lnSpc>
                <a:spcPct val="100000"/>
              </a:lnSpc>
              <a:spcBef>
                <a:spcPts val="700"/>
              </a:spcBef>
              <a:defRPr lang="fr-FR" sz="1600"/>
            </a:lvl4pPr>
            <a:lvl5pPr>
              <a:lnSpc>
                <a:spcPct val="100000"/>
              </a:lnSpc>
              <a:spcBef>
                <a:spcPts val="700"/>
              </a:spcBef>
              <a:defRPr lang="fr-FR" sz="16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3C689-1B53-42FB-AF01-5D685D1367E7}" type="datetimeFigureOut">
              <a:rPr lang="fr-FR" altLang="fr-FR"/>
              <a:pPr>
                <a:defRPr/>
              </a:pPr>
              <a:t>26/04/2019</a:t>
            </a:fld>
            <a:endParaRPr lang="fr-FR" alt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2776E-41B7-4410-A284-A3ABB8C7B3E5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8BA9A-92FE-47A4-BD70-7CF0608BC11F}" type="datetimeFigureOut">
              <a:rPr lang="fr-FR" altLang="fr-FR"/>
              <a:pPr>
                <a:defRPr/>
              </a:pPr>
              <a:t>26/04/2019</a:t>
            </a:fld>
            <a:endParaRPr lang="fr-FR" alt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58C139-B57E-47C8-AD0F-70F61CDF529F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550"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C71430-9C22-4786-9880-F1793815EB07}" type="datetimeFigureOut">
              <a:rPr lang="fr-FR" altLang="fr-FR"/>
              <a:pPr>
                <a:defRPr/>
              </a:pPr>
              <a:t>26/04/2019</a:t>
            </a:fld>
            <a:endParaRPr lang="fr-FR" alt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6EED3-F7BE-4587-B8C5-ECD4E0073D2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49"/>
            <a:ext cx="3810000" cy="1162051"/>
          </a:xfrm>
          <a:ln>
            <a:noFill/>
          </a:ln>
        </p:spPr>
        <p:txBody>
          <a:bodyPr anchor="b"/>
          <a:lstStyle>
            <a:lvl1pPr algn="l" latinLnBrk="0">
              <a:lnSpc>
                <a:spcPts val="2000"/>
              </a:lnSpc>
              <a:buNone/>
              <a:defRPr lang="fr-FR" sz="2200" b="1" cap="all" baseline="0"/>
            </a:lvl1pPr>
            <a:extLst/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35101"/>
            <a:ext cx="3810000" cy="698500"/>
          </a:xfrm>
        </p:spPr>
        <p:txBody>
          <a:bodyPr/>
          <a:lstStyle>
            <a:lvl1pPr marL="0" latinLnBrk="0">
              <a:lnSpc>
                <a:spcPct val="100000"/>
              </a:lnSpc>
              <a:spcBef>
                <a:spcPts val="0"/>
              </a:spcBef>
              <a:buNone/>
              <a:defRPr lang="fr-FR" sz="1400"/>
            </a:lvl1pPr>
            <a:lvl2pPr>
              <a:buNone/>
              <a:defRPr lang="fr-FR" sz="1200"/>
            </a:lvl2pPr>
            <a:lvl3pPr>
              <a:buNone/>
              <a:defRPr lang="fr-FR" sz="1000"/>
            </a:lvl3pPr>
            <a:lvl4pPr>
              <a:buNone/>
              <a:defRPr lang="fr-FR" sz="900"/>
            </a:lvl4pPr>
            <a:lvl5pPr>
              <a:buNone/>
              <a:defRPr lang="fr-FR" sz="9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1"/>
            <a:ext cx="8153400" cy="3992563"/>
          </a:xfrm>
        </p:spPr>
        <p:txBody>
          <a:bodyPr/>
          <a:lstStyle>
            <a:lvl1pPr latinLnBrk="0">
              <a:defRPr lang="fr-FR" sz="3200"/>
            </a:lvl1pPr>
            <a:lvl2pPr>
              <a:defRPr lang="fr-FR" sz="2800"/>
            </a:lvl2pPr>
            <a:lvl3pPr>
              <a:defRPr lang="fr-FR" sz="2400"/>
            </a:lvl3pPr>
            <a:lvl4pPr>
              <a:defRPr lang="fr-FR" sz="2000"/>
            </a:lvl4pPr>
            <a:lvl5pPr>
              <a:defRPr lang="fr-FR" sz="20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649007-DEBF-4972-9472-67CC65299D3B}" type="datetimeFigureOut">
              <a:rPr lang="fr-FR" altLang="fr-FR"/>
              <a:pPr>
                <a:defRPr/>
              </a:pPr>
              <a:t>26/04/2019</a:t>
            </a:fld>
            <a:endParaRPr lang="fr-FR" alt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1C72D-5DF9-488C-91CE-53080B0536C8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0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>
            <a:extLst/>
          </a:lstStyle>
          <a:p>
            <a:pPr indent="-283464" fontAlgn="auto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fr-FR" sz="3200" dirty="0">
              <a:latin typeface="+mn-lt"/>
              <a:ea typeface="+mn-ea"/>
            </a:endParaRPr>
          </a:p>
        </p:txBody>
      </p:sp>
      <p:sp>
        <p:nvSpPr>
          <p:cNvPr id="6" name="Flowchart: Process 8"/>
          <p:cNvSpPr>
            <a:spLocks noChangeArrowheads="1"/>
          </p:cNvSpPr>
          <p:nvPr/>
        </p:nvSpPr>
        <p:spPr bwMode="auto"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blurRad="25400" dist="25400" dir="3299947" sx="96001" sy="96001" algn="tl" rotWithShape="0">
              <a:srgbClr val="EBDAB1">
                <a:alpha val="39998"/>
              </a:srgbClr>
            </a:outerShdw>
          </a:effectLst>
        </p:spPr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" name="Flowchart: Process 9"/>
          <p:cNvSpPr>
            <a:spLocks noChangeArrowheads="1"/>
          </p:cNvSpPr>
          <p:nvPr/>
        </p:nvSpPr>
        <p:spPr bwMode="auto"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blurRad="25400" dist="25400" dir="3299947" sx="96001" sy="96001" algn="tl" rotWithShape="0">
              <a:schemeClr val="bg2">
                <a:alpha val="20000"/>
              </a:schemeClr>
            </a:outerShdw>
          </a:effectLst>
        </p:spPr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 latinLnBrk="0">
              <a:buNone/>
              <a:defRPr lang="fr-FR" sz="2100" b="1">
                <a:effectLst/>
              </a:defRPr>
            </a:lvl1pPr>
            <a:extLst/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hape 2"/>
          <p:cNvSpPr>
            <a:spLocks noGrp="1"/>
          </p:cNvSpPr>
          <p:nvPr>
            <p:ph type="pic" idx="1"/>
          </p:nvPr>
        </p:nvSpPr>
        <p:spPr>
          <a:xfrm>
            <a:off x="838200" y="1143004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 latinLnBrk="0">
              <a:buNone/>
              <a:defRPr lang="fr-FR" sz="3200"/>
            </a:lvl1pPr>
            <a:extLst/>
          </a:lstStyle>
          <a:p>
            <a:pPr lvl="0"/>
            <a:r>
              <a:rPr lang="fr-FR" noProof="0" dirty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/>
          <a:lstStyle>
            <a:lvl1pPr marL="0" indent="0" algn="l" latinLnBrk="0">
              <a:lnSpc>
                <a:spcPts val="1600"/>
              </a:lnSpc>
              <a:spcBef>
                <a:spcPts val="0"/>
              </a:spcBef>
              <a:buNone/>
              <a:defRPr lang="fr-FR" sz="1400">
                <a:solidFill>
                  <a:srgbClr val="777777"/>
                </a:solidFill>
              </a:defRPr>
            </a:lvl1pPr>
            <a:lvl2pPr>
              <a:defRPr lang="fr-FR" sz="1200"/>
            </a:lvl2pPr>
            <a:lvl3pPr>
              <a:defRPr lang="fr-FR" sz="1000"/>
            </a:lvl3pPr>
            <a:lvl4pPr>
              <a:defRPr lang="fr-FR" sz="900"/>
            </a:lvl4pPr>
            <a:lvl5pPr>
              <a:defRPr lang="fr-FR" sz="9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08A7A-EFEB-4B3B-A304-8DA598A17373}" type="datetimeFigureOut">
              <a:rPr lang="fr-FR" altLang="fr-FR"/>
              <a:pPr>
                <a:defRPr/>
              </a:pPr>
              <a:t>26/04/2019</a:t>
            </a:fld>
            <a:endParaRPr lang="fr-FR" altLang="fr-FR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823D9-9B6D-4C0D-880F-692B9FEA8786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90000" sy="9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8275" y="20638"/>
            <a:ext cx="1703388" cy="1703387"/>
          </a:xfrm>
          <a:prstGeom prst="ellipse">
            <a:avLst/>
          </a:prstGeom>
          <a:noFill/>
          <a:ln w="27305" cap="rnd">
            <a:solidFill>
              <a:srgbClr val="FFF6DB"/>
            </a:solidFill>
            <a:round/>
            <a:headEnd/>
            <a:tailEnd/>
          </a:ln>
          <a:effectLst>
            <a:outerShdw blurRad="25400" dist="25400" dir="5400000" algn="tl" rotWithShape="0">
              <a:srgbClr val="AFA58D">
                <a:alpha val="84998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1" name="Donut 10"/>
          <p:cNvSpPr/>
          <p:nvPr/>
        </p:nvSpPr>
        <p:spPr>
          <a:xfrm rot="2315675">
            <a:off x="182884" y="1055078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85000" t="100000" r="1000000" b="30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lang="fr-FR" dirty="0"/>
              <a:t>Cliquer ici pour modifier le style du titre du masque</a:t>
            </a:r>
          </a:p>
        </p:txBody>
      </p:sp>
      <p:sp>
        <p:nvSpPr>
          <p:cNvPr id="1033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Cliquer ici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  <a:p>
            <a:pPr lvl="4"/>
            <a:r>
              <a:rPr lang="fr-FR" altLang="fr-FR" smtClean="0"/>
              <a:t>Sixième niveau</a:t>
            </a:r>
          </a:p>
          <a:p>
            <a:pPr lvl="4"/>
            <a:r>
              <a:rPr lang="fr-FR" altLang="fr-FR" smtClean="0"/>
              <a:t>Septième niveau</a:t>
            </a:r>
          </a:p>
          <a:p>
            <a:pPr lvl="4"/>
            <a:r>
              <a:rPr lang="fr-FR" altLang="fr-FR" smtClean="0"/>
              <a:t>Huitième niveau</a:t>
            </a:r>
          </a:p>
          <a:p>
            <a:pPr lvl="4"/>
            <a:r>
              <a:rPr lang="fr-FR" altLang="fr-FR" smtClean="0"/>
              <a:t>Neuvième niveau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B5A788"/>
                </a:solidFill>
                <a:latin typeface="Gill Sans MT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9671F57-2581-4A81-89B9-DD87029E3190}" type="datetimeFigureOut">
              <a:rPr lang="fr-FR" altLang="fr-FR"/>
              <a:pPr>
                <a:defRPr/>
              </a:pPr>
              <a:t>26/04/2019</a:t>
            </a:fld>
            <a:endParaRPr lang="fr-FR" altLang="fr-FR">
              <a:solidFill>
                <a:srgbClr val="AAA393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fontAlgn="auto" latinLnBrk="0">
              <a:spcBef>
                <a:spcPts val="0"/>
              </a:spcBef>
              <a:spcAft>
                <a:spcPts val="0"/>
              </a:spcAft>
              <a:defRPr lang="fr-FR" sz="1200">
                <a:solidFill>
                  <a:schemeClr val="bg2">
                    <a:shade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B5A788"/>
                </a:solidFill>
                <a:latin typeface="Gill Sans MT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8196C91-E2C3-4895-89A0-A86B56AF9EB1}" type="slidenum">
              <a:rPr lang="fr-FR" altLang="fr-FR"/>
              <a:pPr>
                <a:defRPr/>
              </a:pPr>
              <a:t>‹N°›</a:t>
            </a:fld>
            <a:endParaRPr lang="fr-FR" altLang="fr-FR">
              <a:solidFill>
                <a:srgbClr val="AAA393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550"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26" name="Oval 2" descr="Description : Picto"/>
          <p:cNvSpPr>
            <a:spLocks noChangeArrowheads="1"/>
          </p:cNvSpPr>
          <p:nvPr userDrawn="1"/>
        </p:nvSpPr>
        <p:spPr bwMode="auto">
          <a:xfrm>
            <a:off x="107504" y="260648"/>
            <a:ext cx="1152525" cy="1127125"/>
          </a:xfrm>
          <a:prstGeom prst="ellipse">
            <a:avLst/>
          </a:prstGeom>
          <a:blipFill dpi="0" rotWithShape="1">
            <a:blip r:embed="rId14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39" r:id="rId1"/>
    <p:sldLayoutId id="2147484740" r:id="rId2"/>
    <p:sldLayoutId id="2147484741" r:id="rId3"/>
    <p:sldLayoutId id="2147484742" r:id="rId4"/>
    <p:sldLayoutId id="2147484743" r:id="rId5"/>
    <p:sldLayoutId id="2147484744" r:id="rId6"/>
    <p:sldLayoutId id="2147484745" r:id="rId7"/>
    <p:sldLayoutId id="2147484746" r:id="rId8"/>
    <p:sldLayoutId id="2147484747" r:id="rId9"/>
    <p:sldLayoutId id="2147484748" r:id="rId10"/>
    <p:sldLayoutId id="214748474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lang="fr-FR" sz="440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572314"/>
          </a:solidFill>
          <a:latin typeface="Gill Sans MT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572314"/>
          </a:solidFill>
          <a:latin typeface="Gill Sans MT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572314"/>
          </a:solidFill>
          <a:latin typeface="Gill Sans MT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572314"/>
          </a:solidFill>
          <a:latin typeface="Gill Sans MT" pitchFamily="34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572314"/>
          </a:solidFill>
          <a:latin typeface="Gill Sans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572314"/>
          </a:solidFill>
          <a:latin typeface="Gill Sans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572314"/>
          </a:solidFill>
          <a:latin typeface="Gill Sans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572314"/>
          </a:solidFill>
          <a:latin typeface="Gill Sans MT" pitchFamily="34" charset="0"/>
        </a:defRPr>
      </a:lvl9pPr>
      <a:extLst/>
    </p:titleStyle>
    <p:bodyStyle>
      <a:lvl1pPr marL="365125" indent="-282575" algn="l" rtl="0" eaLnBrk="0" fontAlgn="base" hangingPunct="0">
        <a:lnSpc>
          <a:spcPts val="3000"/>
        </a:lnSpc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lang="fr-FR"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39763" indent="-236538" algn="l" rtl="0" eaLnBrk="0" fontAlgn="base" hangingPunct="0">
        <a:lnSpc>
          <a:spcPts val="3000"/>
        </a:lnSpc>
        <a:spcBef>
          <a:spcPts val="5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lang="fr-FR"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85825" indent="-228600" algn="l" rtl="0" eaLnBrk="0" fontAlgn="base" hangingPunct="0">
        <a:lnSpc>
          <a:spcPts val="28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lang="fr-FR"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lang="fr-FR"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lang="fr-FR"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508760" indent="-182880" algn="l" rtl="0" eaLnBrk="1" latinLnBrk="0" hangingPunct="1">
        <a:spcBef>
          <a:spcPct val="20000"/>
        </a:spcBef>
        <a:buClr>
          <a:schemeClr val="accent5"/>
        </a:buClr>
        <a:buFont typeface="Wingdings 2"/>
        <a:buChar char="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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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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lang="fr-FR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fr-FR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fr-FR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fr-FR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fr-FR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fr-FR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fr-FR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fr-FR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fr-FR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sdk/index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538" y="2714620"/>
            <a:ext cx="7892950" cy="928694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sz="4000" b="1" smtClean="0"/>
              <a:t/>
            </a:r>
            <a:br>
              <a:rPr sz="4000" b="1" smtClean="0"/>
            </a:br>
            <a:r>
              <a:rPr sz="4000" b="1" smtClean="0"/>
              <a:t/>
            </a:r>
            <a:br>
              <a:rPr sz="4000" b="1" smtClean="0"/>
            </a:br>
            <a:r>
              <a:rPr sz="4000" b="1" smtClean="0"/>
              <a:t/>
            </a:r>
            <a:br>
              <a:rPr sz="4000" b="1" smtClean="0"/>
            </a:br>
            <a:r>
              <a:rPr sz="4000" b="1" smtClean="0"/>
              <a:t/>
            </a:r>
            <a:br>
              <a:rPr sz="4000" b="1" smtClean="0"/>
            </a:br>
            <a:r>
              <a:rPr sz="4000" b="1" smtClean="0"/>
              <a:t>Introduction à Android</a:t>
            </a:r>
            <a:endParaRPr sz="310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372200" y="6093296"/>
            <a:ext cx="2510096" cy="39206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2000" dirty="0" smtClean="0">
                <a:solidFill>
                  <a:srgbClr val="57231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ＭＳ Ｐゴシック" charset="0"/>
              </a:rPr>
              <a:t>Jean Francis </a:t>
            </a:r>
            <a:r>
              <a:rPr lang="fr-FR" altLang="fr-FR" sz="2000" dirty="0" err="1" smtClean="0">
                <a:solidFill>
                  <a:srgbClr val="57231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ＭＳ Ｐゴシック" charset="0"/>
              </a:rPr>
              <a:t>Ndjuiko</a:t>
            </a:r>
            <a:endParaRPr kumimoji="0" lang="fr-FR" altLang="fr-FR" sz="2000" b="0" i="0" u="none" strike="noStrike" kern="1200" cap="none" spc="0" normalizeH="0" baseline="0" noProof="0" dirty="0" smtClean="0">
              <a:ln>
                <a:noFill/>
              </a:ln>
              <a:solidFill>
                <a:srgbClr val="572314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Qu'est ce que Andoid?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447800"/>
            <a:ext cx="7934350" cy="5195910"/>
          </a:xfrm>
        </p:spPr>
        <p:txBody>
          <a:bodyPr/>
          <a:lstStyle/>
          <a:p>
            <a:pPr algn="just"/>
            <a:endParaRPr smtClean="0"/>
          </a:p>
          <a:p>
            <a:pPr algn="just"/>
            <a:r>
              <a:rPr smtClean="0"/>
              <a:t>Android est un environnement de développement ouvert construit sur un noyau linux open source</a:t>
            </a:r>
          </a:p>
          <a:p>
            <a:endParaRPr smtClean="0"/>
          </a:p>
          <a:p>
            <a:r>
              <a:rPr smtClean="0"/>
              <a:t>L'os s'appuis sur :</a:t>
            </a:r>
          </a:p>
          <a:p>
            <a:pPr lvl="1"/>
            <a:r>
              <a:rPr smtClean="0"/>
              <a:t>Un noyau Linux (avec des drivers)</a:t>
            </a:r>
          </a:p>
          <a:p>
            <a:pPr lvl="1"/>
            <a:r>
              <a:rPr smtClean="0"/>
              <a:t>Une machine virtuelle (Dalvik VM)</a:t>
            </a:r>
          </a:p>
          <a:p>
            <a:pPr lvl="1"/>
            <a:r>
              <a:rPr smtClean="0"/>
              <a:t>Des applications (navigateur, </a:t>
            </a:r>
            <a:r>
              <a:rPr lang="fr-FR" dirty="0" smtClean="0"/>
              <a:t>…)</a:t>
            </a:r>
            <a:endParaRPr smtClean="0"/>
          </a:p>
          <a:p>
            <a:pPr lvl="1"/>
            <a:r>
              <a:rPr smtClean="0"/>
              <a:t>D</a:t>
            </a:r>
            <a:r>
              <a:rPr lang="fr-FR" dirty="0" smtClean="0"/>
              <a:t>e</a:t>
            </a:r>
            <a:r>
              <a:rPr smtClean="0"/>
              <a:t>s bibliothèques (SSL, SQLite, OpenGl,</a:t>
            </a:r>
            <a:r>
              <a:rPr lang="fr-FR" dirty="0" smtClean="0"/>
              <a:t>…)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Résultat de recherche d'images pour &quot;android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214290"/>
            <a:ext cx="7762876" cy="62151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Open Handset Alliance (OHA)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3794" name="Picture 2" descr="Résultat de recherche d'images pour &quot;OHA android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357298"/>
            <a:ext cx="7858148" cy="50006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Concurrents d'Android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4981596"/>
          </a:xfrm>
        </p:spPr>
        <p:txBody>
          <a:bodyPr/>
          <a:lstStyle/>
          <a:p>
            <a:endParaRPr smtClean="0"/>
          </a:p>
          <a:p>
            <a:r>
              <a:rPr smtClean="0"/>
              <a:t>Symbian OS : Système d'exploitation pour téléphone portable . Hérité de Epoc32, il est crée par différent constructeur (Nokia, Motorola,</a:t>
            </a:r>
            <a:r>
              <a:rPr lang="fr-FR" dirty="0" smtClean="0"/>
              <a:t>…);</a:t>
            </a:r>
          </a:p>
          <a:p>
            <a:endParaRPr lang="fr-FR" dirty="0" smtClean="0"/>
          </a:p>
          <a:p>
            <a:r>
              <a:rPr smtClean="0"/>
              <a:t>IOS(iphone OS) : Système mobile développé par Apple;</a:t>
            </a:r>
          </a:p>
          <a:p>
            <a:endParaRPr smtClean="0"/>
          </a:p>
          <a:p>
            <a:r>
              <a:rPr smtClean="0"/>
              <a:t>Windows mobile : c'est le nom générique donné à différentes versions de Microsoft windows.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smtClean="0"/>
              <a:t>Quelques Périphériques Android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 l="15373" t="19531" r="18191" b="6250"/>
          <a:stretch>
            <a:fillRect/>
          </a:stretch>
        </p:blipFill>
        <p:spPr bwMode="auto">
          <a:xfrm>
            <a:off x="1000100" y="1285860"/>
            <a:ext cx="8072462" cy="5429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Historique d'Android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/>
          <a:srcRect l="14824" t="17578" r="19290" b="11133"/>
          <a:stretch>
            <a:fillRect/>
          </a:stretch>
        </p:blipFill>
        <p:spPr bwMode="auto">
          <a:xfrm>
            <a:off x="1000100" y="1285860"/>
            <a:ext cx="8143900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Les Avantages d'Android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mtClean="0"/>
              <a:t>Gratuit : </a:t>
            </a:r>
          </a:p>
          <a:p>
            <a:pPr lvl="1"/>
            <a:r>
              <a:rPr smtClean="0"/>
              <a:t>Android pour utilisateurs</a:t>
            </a:r>
          </a:p>
          <a:p>
            <a:pPr lvl="1"/>
            <a:r>
              <a:rPr smtClean="0"/>
              <a:t>Android pour développeurs</a:t>
            </a:r>
          </a:p>
          <a:p>
            <a:r>
              <a:rPr smtClean="0"/>
              <a:t>Facile à développer</a:t>
            </a:r>
          </a:p>
          <a:p>
            <a:pPr lvl="1"/>
            <a:r>
              <a:rPr lang="fr-FR" dirty="0" smtClean="0"/>
              <a:t>L</a:t>
            </a:r>
            <a:r>
              <a:rPr smtClean="0"/>
              <a:t>es API mises à disposition facilitent et accélèrent le développement</a:t>
            </a:r>
          </a:p>
          <a:p>
            <a:r>
              <a:rPr smtClean="0"/>
              <a:t>Facile à vendre</a:t>
            </a:r>
          </a:p>
          <a:p>
            <a:pPr lvl="1"/>
            <a:r>
              <a:rPr lang="fr-FR" dirty="0" smtClean="0"/>
              <a:t>L</a:t>
            </a:r>
            <a:r>
              <a:rPr smtClean="0"/>
              <a:t>e play Store (anciennement Android Market) est une plateforme immense et très visitée pour publier et télécharger des applications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Les Avantages d'Android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r>
              <a:rPr smtClean="0"/>
              <a:t>Flexible</a:t>
            </a:r>
          </a:p>
          <a:p>
            <a:pPr lvl="1"/>
            <a:r>
              <a:rPr smtClean="0"/>
              <a:t>Système portable et s'adapte à beaucoup de structures différentes (smartphones, tablettes</a:t>
            </a:r>
            <a:r>
              <a:rPr lang="fr-FR" dirty="0" smtClean="0"/>
              <a:t>…)</a:t>
            </a:r>
          </a:p>
          <a:p>
            <a:pPr lvl="1"/>
            <a:endParaRPr lang="fr-FR" dirty="0" smtClean="0"/>
          </a:p>
          <a:p>
            <a:r>
              <a:rPr smtClean="0"/>
              <a:t>Complémentaire</a:t>
            </a:r>
          </a:p>
          <a:p>
            <a:pPr lvl="1"/>
            <a:r>
              <a:rPr smtClean="0"/>
              <a:t>Architecture d'Android est inspirée par les applications composites, et encourage par ailleurs leur développement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TD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r>
              <a:rPr smtClean="0"/>
              <a:t>Comparer les versions suivantes</a:t>
            </a:r>
          </a:p>
          <a:p>
            <a:pPr lvl="1">
              <a:buNone/>
            </a:pPr>
            <a:endParaRPr smtClean="0"/>
          </a:p>
          <a:p>
            <a:pPr marL="917575" lvl="1" indent="-514350">
              <a:buFont typeface="+mj-lt"/>
              <a:buAutoNum type="arabicPeriod"/>
            </a:pPr>
            <a:r>
              <a:rPr smtClean="0"/>
              <a:t>Android 8.0</a:t>
            </a:r>
          </a:p>
          <a:p>
            <a:pPr marL="917575" lvl="1" indent="-514350">
              <a:buFont typeface="+mj-lt"/>
              <a:buAutoNum type="arabicPeriod"/>
            </a:pPr>
            <a:r>
              <a:rPr smtClean="0"/>
              <a:t>Android 7.0</a:t>
            </a:r>
          </a:p>
          <a:p>
            <a:pPr marL="917575" lvl="1" indent="-514350">
              <a:buFont typeface="+mj-lt"/>
              <a:buAutoNum type="arabicPeriod"/>
            </a:pPr>
            <a:r>
              <a:rPr smtClean="0"/>
              <a:t>Android 6.0</a:t>
            </a:r>
          </a:p>
          <a:p>
            <a:pPr marL="917575" lvl="1" indent="-514350">
              <a:buFont typeface="+mj-lt"/>
              <a:buAutoNum type="arabicPeriod"/>
            </a:pPr>
            <a:r>
              <a:rPr smtClean="0"/>
              <a:t>Android 5.0</a:t>
            </a:r>
          </a:p>
          <a:p>
            <a:pPr marL="917575" lvl="1" indent="-514350">
              <a:buFont typeface="+mj-lt"/>
              <a:buAutoNum type="arabicPeriod"/>
            </a:pPr>
            <a:r>
              <a:rPr smtClean="0"/>
              <a:t> Android 4.4</a:t>
            </a:r>
          </a:p>
          <a:p>
            <a:pPr marL="917575" lvl="1" indent="-514350">
              <a:buFont typeface="+mj-lt"/>
              <a:buAutoNum type="arabicPeriod"/>
            </a:pPr>
            <a:r>
              <a:rPr smtClean="0"/>
              <a:t>Et Android 4.1</a:t>
            </a:r>
          </a:p>
          <a:p>
            <a:pPr marL="917575" lvl="1" indent="-514350">
              <a:buFont typeface="+mj-lt"/>
              <a:buAutoNum type="arabicPeriod"/>
            </a:pPr>
            <a:endParaRPr smtClean="0"/>
          </a:p>
          <a:p>
            <a:pPr lvl="1"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algn="ctr">
              <a:buNone/>
            </a:pPr>
            <a:r>
              <a:rPr smtClean="0"/>
              <a:t>Architecture d'Android</a:t>
            </a:r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OBJECTIFS DU COURS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428736"/>
            <a:ext cx="7929618" cy="5195910"/>
          </a:xfrm>
        </p:spPr>
        <p:txBody>
          <a:bodyPr/>
          <a:lstStyle/>
          <a:p>
            <a:pPr>
              <a:buNone/>
            </a:pPr>
            <a:endParaRPr smtClean="0"/>
          </a:p>
          <a:p>
            <a:r>
              <a:rPr smtClean="0"/>
              <a:t>Comprendre l'architecture du Système Android</a:t>
            </a:r>
          </a:p>
          <a:p>
            <a:endParaRPr smtClean="0"/>
          </a:p>
          <a:p>
            <a:r>
              <a:rPr smtClean="0"/>
              <a:t>Comprendre l'organisation d'une application Android</a:t>
            </a:r>
          </a:p>
          <a:p>
            <a:endParaRPr smtClean="0"/>
          </a:p>
          <a:p>
            <a:r>
              <a:rPr smtClean="0"/>
              <a:t>Développer et Déployer des applications natives Android</a:t>
            </a:r>
          </a:p>
          <a:p>
            <a:endParaRPr smtClean="0"/>
          </a:p>
          <a:p>
            <a:r>
              <a:rPr smtClean="0"/>
              <a:t>Connaitre les bonnes pratiques du développement d'application Android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Architecture d'Android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42" name="Picture 2" descr="Résultat de recherche d'images pour &quot;architecture android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357298"/>
            <a:ext cx="8001056" cy="51435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Architecture d'Android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2511" t="35156" r="26427" b="13086"/>
          <a:stretch>
            <a:fillRect/>
          </a:stretch>
        </p:blipFill>
        <p:spPr bwMode="auto">
          <a:xfrm>
            <a:off x="1428728" y="1500174"/>
            <a:ext cx="7072362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Architecture d'Android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3609" t="36133" r="27525" b="16015"/>
          <a:stretch>
            <a:fillRect/>
          </a:stretch>
        </p:blipFill>
        <p:spPr bwMode="auto">
          <a:xfrm>
            <a:off x="1428728" y="1571612"/>
            <a:ext cx="7429552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Architecture d'Android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3060" t="36132" r="26976" b="15039"/>
          <a:stretch>
            <a:fillRect/>
          </a:stretch>
        </p:blipFill>
        <p:spPr bwMode="auto">
          <a:xfrm>
            <a:off x="1214414" y="1785926"/>
            <a:ext cx="7715272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Architecture d'Android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23609" t="37109" r="27525" b="15039"/>
          <a:stretch>
            <a:fillRect/>
          </a:stretch>
        </p:blipFill>
        <p:spPr bwMode="auto">
          <a:xfrm>
            <a:off x="1357290" y="1857364"/>
            <a:ext cx="7500990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Architecture d'Android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23060" t="34180" r="27525" b="15039"/>
          <a:stretch>
            <a:fillRect/>
          </a:stretch>
        </p:blipFill>
        <p:spPr bwMode="auto">
          <a:xfrm>
            <a:off x="1214414" y="1571612"/>
            <a:ext cx="7643866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Architecture d'Android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/>
          <a:srcRect l="25256" t="28320" r="24231" b="6250"/>
          <a:stretch>
            <a:fillRect/>
          </a:stretch>
        </p:blipFill>
        <p:spPr bwMode="auto">
          <a:xfrm>
            <a:off x="1142976" y="1142984"/>
            <a:ext cx="7786710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algn="ctr">
              <a:buNone/>
            </a:pPr>
            <a:r>
              <a:rPr smtClean="0"/>
              <a:t>Les outils pour développer sur Android</a:t>
            </a:r>
            <a:endParaRPr lang="fr-F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1538" y="274638"/>
            <a:ext cx="8072462" cy="1011222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Les outils pour développer sur Android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2976" y="1447800"/>
            <a:ext cx="7791474" cy="4800600"/>
          </a:xfrm>
        </p:spPr>
        <p:txBody>
          <a:bodyPr/>
          <a:lstStyle/>
          <a:p>
            <a:r>
              <a:rPr smtClean="0"/>
              <a:t>Nous devons utiliser le SDK d'Android qui fournit :</a:t>
            </a:r>
          </a:p>
          <a:p>
            <a:pPr lvl="1"/>
            <a:r>
              <a:rPr lang="fr-FR" dirty="0" smtClean="0"/>
              <a:t>L</a:t>
            </a:r>
            <a:r>
              <a:rPr smtClean="0"/>
              <a:t>es librairies Java d'Android</a:t>
            </a:r>
          </a:p>
          <a:p>
            <a:pPr lvl="1"/>
            <a:r>
              <a:rPr lang="fr-FR" dirty="0" smtClean="0"/>
              <a:t>U</a:t>
            </a:r>
            <a:r>
              <a:rPr smtClean="0"/>
              <a:t>n émulateur pour tester vos applications</a:t>
            </a:r>
          </a:p>
          <a:p>
            <a:pPr lvl="1"/>
            <a:r>
              <a:rPr lang="fr-FR" dirty="0" smtClean="0"/>
              <a:t>D</a:t>
            </a:r>
            <a:r>
              <a:rPr smtClean="0"/>
              <a:t>es images du système Android</a:t>
            </a:r>
          </a:p>
          <a:p>
            <a:r>
              <a:rPr smtClean="0"/>
              <a:t>Nous devons utiliser Java donc il faut :</a:t>
            </a:r>
            <a:endParaRPr dirty="0" smtClean="0"/>
          </a:p>
          <a:p>
            <a:pPr lvl="1"/>
            <a:r>
              <a:rPr smtClean="0"/>
              <a:t>Maîtriser les concepts de la programmation objet</a:t>
            </a:r>
            <a:endParaRPr dirty="0" smtClean="0"/>
          </a:p>
          <a:p>
            <a:r>
              <a:rPr smtClean="0"/>
              <a:t>Nous devons utiliser un IDE adapté </a:t>
            </a:r>
          </a:p>
          <a:p>
            <a:pPr lvl="1"/>
            <a:r>
              <a:rPr smtClean="0"/>
              <a:t>Android Studio</a:t>
            </a:r>
          </a:p>
          <a:p>
            <a:pPr lvl="1"/>
            <a:r>
              <a:rPr lang="fr-FR" dirty="0" smtClean="0"/>
              <a:t>I</a:t>
            </a:r>
            <a:r>
              <a:rPr smtClean="0"/>
              <a:t>l est basé sur IntelliJ IDEA de Jet Brains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pPr>
              <a:buNone/>
            </a:pPr>
            <a:endParaRPr smtClean="0"/>
          </a:p>
          <a:p>
            <a:pPr algn="ctr">
              <a:buNone/>
            </a:pPr>
            <a:r>
              <a:rPr smtClean="0"/>
              <a:t>Installation d'Android Studio</a:t>
            </a:r>
          </a:p>
          <a:p>
            <a:endParaRPr smtClean="0"/>
          </a:p>
          <a:p>
            <a:pPr>
              <a:buNone/>
            </a:pPr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71414"/>
            <a:ext cx="7499350" cy="571496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Points abordés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85852" y="571480"/>
            <a:ext cx="7648598" cy="6143644"/>
          </a:xfrm>
        </p:spPr>
        <p:txBody>
          <a:bodyPr/>
          <a:lstStyle/>
          <a:p>
            <a:r>
              <a:rPr sz="2400" smtClean="0"/>
              <a:t>Introduction</a:t>
            </a:r>
          </a:p>
          <a:p>
            <a:r>
              <a:rPr sz="2400" smtClean="0"/>
              <a:t>Composant d'une application Android</a:t>
            </a:r>
          </a:p>
          <a:p>
            <a:r>
              <a:rPr sz="2400" smtClean="0"/>
              <a:t>Boîte à outils</a:t>
            </a:r>
          </a:p>
          <a:p>
            <a:r>
              <a:rPr sz="2400" smtClean="0"/>
              <a:t>Installation d'Android Studio + création de projets</a:t>
            </a:r>
          </a:p>
          <a:p>
            <a:r>
              <a:rPr sz="2400" smtClean="0"/>
              <a:t>Interfaces utilisateurs</a:t>
            </a:r>
          </a:p>
          <a:p>
            <a:r>
              <a:rPr lang="fr-FR" sz="2400" dirty="0" smtClean="0"/>
              <a:t>P</a:t>
            </a:r>
            <a:r>
              <a:rPr sz="2400" smtClean="0"/>
              <a:t>ersistance des données avec SQLite</a:t>
            </a:r>
          </a:p>
          <a:p>
            <a:r>
              <a:rPr lang="fr-FR" sz="2400" dirty="0" smtClean="0"/>
              <a:t>I</a:t>
            </a:r>
            <a:r>
              <a:rPr sz="2400" smtClean="0"/>
              <a:t>nternationalisation</a:t>
            </a:r>
          </a:p>
          <a:p>
            <a:r>
              <a:rPr lang="fr-FR" sz="2400" dirty="0" smtClean="0"/>
              <a:t>P</a:t>
            </a:r>
            <a:r>
              <a:rPr sz="2400" smtClean="0"/>
              <a:t>artage des données </a:t>
            </a:r>
          </a:p>
          <a:p>
            <a:r>
              <a:rPr lang="fr-FR" sz="2400" dirty="0" smtClean="0"/>
              <a:t>M</a:t>
            </a:r>
            <a:r>
              <a:rPr sz="2400" smtClean="0"/>
              <a:t>ultimédia</a:t>
            </a:r>
          </a:p>
          <a:p>
            <a:r>
              <a:rPr sz="2400" smtClean="0"/>
              <a:t>Réseau, connexion et service web</a:t>
            </a:r>
          </a:p>
          <a:p>
            <a:r>
              <a:rPr sz="2400" smtClean="0"/>
              <a:t>Gestion des Threads</a:t>
            </a:r>
          </a:p>
          <a:p>
            <a:r>
              <a:rPr sz="2400" smtClean="0"/>
              <a:t>Téléphonie</a:t>
            </a:r>
          </a:p>
          <a:p>
            <a:r>
              <a:rPr sz="2400" smtClean="0"/>
              <a:t>Géolocalisation</a:t>
            </a:r>
          </a:p>
          <a:p>
            <a:r>
              <a:rPr sz="2400" smtClean="0"/>
              <a:t>Publier ses applications</a:t>
            </a:r>
          </a:p>
          <a:p>
            <a:endParaRPr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-24"/>
            <a:ext cx="7499350" cy="1143000"/>
          </a:xfrm>
        </p:spPr>
        <p:txBody>
          <a:bodyPr>
            <a:normAutofit/>
          </a:bodyPr>
          <a:lstStyle/>
          <a:p>
            <a:r>
              <a:rPr smtClean="0"/>
              <a:t>Android studio Installation		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071538" y="1214422"/>
            <a:ext cx="7862912" cy="5500726"/>
          </a:xfrm>
        </p:spPr>
        <p:txBody>
          <a:bodyPr/>
          <a:lstStyle/>
          <a:p>
            <a:r>
              <a:rPr smtClean="0"/>
              <a:t>Android Studio est disponible pour les système Linux, Mac et windows.</a:t>
            </a:r>
          </a:p>
          <a:p>
            <a:pPr lvl="1"/>
            <a:r>
              <a:rPr smtClean="0">
                <a:hlinkClick r:id="rId2"/>
              </a:rPr>
              <a:t>https://developer.android.com/sdk/index.html</a:t>
            </a:r>
            <a:endParaRPr smtClean="0"/>
          </a:p>
          <a:p>
            <a:r>
              <a:rPr smtClean="0"/>
              <a:t>Quelques paramètres à respecter</a:t>
            </a:r>
          </a:p>
          <a:p>
            <a:pPr lvl="1"/>
            <a:r>
              <a:rPr smtClean="0"/>
              <a:t>Minimum 3GB RAM,  8GB RAM recommandé</a:t>
            </a:r>
          </a:p>
          <a:p>
            <a:pPr lvl="1"/>
            <a:r>
              <a:rPr smtClean="0"/>
              <a:t>Espace Disque : 2GB au minimum,  4GB recommandé</a:t>
            </a:r>
          </a:p>
          <a:p>
            <a:pPr lvl="1"/>
            <a:r>
              <a:rPr lang="fr-FR" dirty="0" smtClean="0"/>
              <a:t>R</a:t>
            </a:r>
            <a:r>
              <a:rPr smtClean="0"/>
              <a:t>ésolution minimale de l'écran :1280x800 </a:t>
            </a:r>
          </a:p>
          <a:p>
            <a:pPr lvl="1"/>
            <a:r>
              <a:rPr smtClean="0"/>
              <a:t>Si on veut accélérer l'émulateur : système 64bits, proceseur Intel avec support pour Intel  VT-x, Intel EM64T</a:t>
            </a:r>
          </a:p>
          <a:p>
            <a:pPr lvl="1"/>
            <a:r>
              <a:rPr smtClean="0"/>
              <a:t>Dernière verrsion du Java Development Kit (JDK)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TP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r>
              <a:rPr smtClean="0"/>
              <a:t>Télécharger et installer Android Studio</a:t>
            </a:r>
          </a:p>
          <a:p>
            <a:pPr>
              <a:buNone/>
            </a:pPr>
            <a:endParaRPr smtClean="0"/>
          </a:p>
          <a:p>
            <a:r>
              <a:rPr smtClean="0"/>
              <a:t>Créer Un nouveau Projet Android (MiniProjet)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algn="ctr">
              <a:buNone/>
            </a:pPr>
            <a:r>
              <a:rPr smtClean="0"/>
              <a:t>Structure d'un projet Android</a:t>
            </a:r>
            <a:endParaRPr lang="fr-FR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Structure d'un projet Android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26354" t="26367" r="33016" b="11133"/>
          <a:stretch>
            <a:fillRect/>
          </a:stretch>
        </p:blipFill>
        <p:spPr bwMode="auto">
          <a:xfrm>
            <a:off x="1643042" y="1357298"/>
            <a:ext cx="6929486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Structure d'un projet Android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22511" t="18554" r="27525" b="16992"/>
          <a:stretch>
            <a:fillRect/>
          </a:stretch>
        </p:blipFill>
        <p:spPr bwMode="auto">
          <a:xfrm>
            <a:off x="1142976" y="1428736"/>
            <a:ext cx="7572428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2976" y="-24"/>
            <a:ext cx="7791474" cy="1000132"/>
          </a:xfrm>
        </p:spPr>
        <p:txBody>
          <a:bodyPr>
            <a:normAutofit fontScale="90000"/>
          </a:bodyPr>
          <a:lstStyle/>
          <a:p>
            <a:r>
              <a:rPr sz="3600" smtClean="0"/>
              <a:t>Structure d'un projet Android : Les ressources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071546"/>
            <a:ext cx="7934350" cy="5410200"/>
          </a:xfrm>
        </p:spPr>
        <p:txBody>
          <a:bodyPr/>
          <a:lstStyle/>
          <a:p>
            <a:r>
              <a:rPr smtClean="0"/>
              <a:t>Application embarquée  veut dire que tout doit être dans le fichier .apk téléchargé</a:t>
            </a:r>
          </a:p>
          <a:p>
            <a:r>
              <a:rPr lang="fr-FR" dirty="0" smtClean="0"/>
              <a:t>L</a:t>
            </a:r>
            <a:r>
              <a:rPr smtClean="0"/>
              <a:t>e répertoire res contient toutes les ressources qui seront dans le apk , elles sont en dehors du code et contient:</a:t>
            </a:r>
          </a:p>
          <a:p>
            <a:pPr lvl="1"/>
            <a:r>
              <a:rPr lang="fr-FR" dirty="0" smtClean="0"/>
              <a:t>L</a:t>
            </a:r>
            <a:r>
              <a:rPr smtClean="0"/>
              <a:t>es images</a:t>
            </a:r>
          </a:p>
          <a:p>
            <a:pPr lvl="1"/>
            <a:r>
              <a:rPr lang="fr-FR" dirty="0" smtClean="0"/>
              <a:t>L</a:t>
            </a:r>
            <a:r>
              <a:rPr smtClean="0"/>
              <a:t>es chaines de caractères</a:t>
            </a:r>
          </a:p>
          <a:p>
            <a:pPr lvl="1"/>
            <a:r>
              <a:rPr lang="fr-FR" dirty="0" smtClean="0"/>
              <a:t>L</a:t>
            </a:r>
            <a:r>
              <a:rPr smtClean="0"/>
              <a:t>es modèles d'interfaces utilisateur</a:t>
            </a:r>
          </a:p>
          <a:p>
            <a:pPr lvl="1"/>
            <a:r>
              <a:rPr lang="fr-FR" dirty="0" smtClean="0"/>
              <a:t>L</a:t>
            </a:r>
            <a:r>
              <a:rPr smtClean="0"/>
              <a:t>es animations</a:t>
            </a:r>
          </a:p>
          <a:p>
            <a:r>
              <a:rPr lang="fr-FR" dirty="0" smtClean="0"/>
              <a:t>E</a:t>
            </a:r>
            <a:r>
              <a:rPr smtClean="0"/>
              <a:t>lles sont choisies en fonction de la configuration</a:t>
            </a:r>
          </a:p>
          <a:p>
            <a:pPr lvl="1"/>
            <a:r>
              <a:rPr lang="fr-FR" dirty="0" smtClean="0"/>
              <a:t>T</a:t>
            </a:r>
            <a:r>
              <a:rPr smtClean="0"/>
              <a:t>aille de l'écran</a:t>
            </a:r>
          </a:p>
          <a:p>
            <a:pPr lvl="1"/>
            <a:r>
              <a:rPr smtClean="0"/>
              <a:t>Orientation de l'écran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2976" y="-24"/>
            <a:ext cx="7791474" cy="1000132"/>
          </a:xfrm>
        </p:spPr>
        <p:txBody>
          <a:bodyPr>
            <a:normAutofit fontScale="90000"/>
          </a:bodyPr>
          <a:lstStyle/>
          <a:p>
            <a:r>
              <a:rPr sz="3600" smtClean="0"/>
              <a:t>Structure d'un projet Android : Les ressources</a:t>
            </a:r>
            <a:endParaRPr lang="fr-FR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32943" t="18554" r="29722" b="17969"/>
          <a:stretch>
            <a:fillRect/>
          </a:stretch>
        </p:blipFill>
        <p:spPr bwMode="auto">
          <a:xfrm>
            <a:off x="2714612" y="1357298"/>
            <a:ext cx="4857752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2976" y="-24"/>
            <a:ext cx="7791474" cy="1000132"/>
          </a:xfrm>
        </p:spPr>
        <p:txBody>
          <a:bodyPr>
            <a:normAutofit/>
          </a:bodyPr>
          <a:lstStyle/>
          <a:p>
            <a:r>
              <a:rPr sz="3600" smtClean="0"/>
              <a:t>Les ressources </a:t>
            </a:r>
            <a:r>
              <a:rPr lang="fr-FR" sz="3600" dirty="0" smtClean="0"/>
              <a:t>–</a:t>
            </a:r>
            <a:r>
              <a:rPr sz="3600" smtClean="0"/>
              <a:t> La classe R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071546"/>
            <a:ext cx="7934350" cy="2928958"/>
          </a:xfrm>
        </p:spPr>
        <p:txBody>
          <a:bodyPr/>
          <a:lstStyle/>
          <a:p>
            <a:r>
              <a:rPr smtClean="0"/>
              <a:t>Elle est génèrée automatiquement par Android</a:t>
            </a:r>
          </a:p>
          <a:p>
            <a:r>
              <a:rPr smtClean="0"/>
              <a:t>Elle permet de sésigner les ressources dans le code Java</a:t>
            </a:r>
          </a:p>
          <a:p>
            <a:r>
              <a:rPr lang="fr-FR" dirty="0" smtClean="0"/>
              <a:t>P</a:t>
            </a:r>
            <a:r>
              <a:rPr smtClean="0"/>
              <a:t>ar exemple, </a:t>
            </a:r>
          </a:p>
          <a:p>
            <a:pPr>
              <a:buNone/>
            </a:pPr>
            <a:r>
              <a:rPr smtClean="0"/>
              <a:t>activity_main.xml = R.layout.activity_main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2439" t="39062" r="79136" b="48120"/>
          <a:stretch>
            <a:fillRect/>
          </a:stretch>
        </p:blipFill>
        <p:spPr bwMode="auto">
          <a:xfrm>
            <a:off x="2500298" y="4000504"/>
            <a:ext cx="5072098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TP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smtClean="0"/>
              <a:t>1-	Premier Application "Hello word"</a:t>
            </a:r>
          </a:p>
          <a:p>
            <a:pPr>
              <a:buNone/>
            </a:pPr>
            <a:r>
              <a:rPr smtClean="0"/>
              <a:t>2 - 	Générer un Emulateur</a:t>
            </a:r>
          </a:p>
          <a:p>
            <a:pPr>
              <a:buNone/>
            </a:pPr>
            <a:r>
              <a:rPr smtClean="0"/>
              <a:t>3-	Créer un .apk</a:t>
            </a:r>
          </a:p>
          <a:p>
            <a:pPr>
              <a:buNone/>
            </a:pPr>
            <a:endParaRPr lang="fr-FR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538" y="2714620"/>
            <a:ext cx="7892950" cy="928694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sz="4000" b="1" smtClean="0"/>
              <a:t/>
            </a:r>
            <a:br>
              <a:rPr sz="4000" b="1" smtClean="0"/>
            </a:br>
            <a:r>
              <a:rPr sz="4000" b="1" smtClean="0"/>
              <a:t/>
            </a:r>
            <a:br>
              <a:rPr sz="4000" b="1" smtClean="0"/>
            </a:br>
            <a:r>
              <a:rPr sz="4000" b="1" smtClean="0"/>
              <a:t/>
            </a:r>
            <a:br>
              <a:rPr sz="4000" b="1" smtClean="0"/>
            </a:br>
            <a:r>
              <a:rPr sz="4000" b="1" smtClean="0"/>
              <a:t/>
            </a:r>
            <a:br>
              <a:rPr sz="4000" b="1" smtClean="0"/>
            </a:br>
            <a:r>
              <a:rPr sz="4000" b="1" smtClean="0"/>
              <a:t>Composants d'une application Android</a:t>
            </a:r>
            <a:endParaRPr sz="310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372200" y="6093296"/>
            <a:ext cx="2510096" cy="39206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sz="2000" b="0" i="0" u="none" strike="noStrike" kern="1200" cap="none" spc="0" normalizeH="0" baseline="0" noProof="0" dirty="0" smtClean="0">
              <a:ln>
                <a:noFill/>
              </a:ln>
              <a:solidFill>
                <a:srgbClr val="572314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mtClean="0"/>
              <a:t>PRE - REQUIS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14414" y="1447800"/>
            <a:ext cx="7720036" cy="5053034"/>
          </a:xfrm>
        </p:spPr>
        <p:txBody>
          <a:bodyPr/>
          <a:lstStyle/>
          <a:p>
            <a:endParaRPr smtClean="0"/>
          </a:p>
          <a:p>
            <a:r>
              <a:rPr smtClean="0"/>
              <a:t>Programmation orienté Objet</a:t>
            </a:r>
          </a:p>
          <a:p>
            <a:pPr>
              <a:buNone/>
            </a:pPr>
            <a:endParaRPr smtClean="0"/>
          </a:p>
          <a:p>
            <a:pPr lvl="1"/>
            <a:r>
              <a:rPr smtClean="0"/>
              <a:t>Classe</a:t>
            </a:r>
          </a:p>
          <a:p>
            <a:pPr lvl="1"/>
            <a:r>
              <a:rPr lang="fr-FR" dirty="0" smtClean="0"/>
              <a:t>C</a:t>
            </a:r>
            <a:r>
              <a:rPr smtClean="0"/>
              <a:t>onstructeur</a:t>
            </a:r>
          </a:p>
          <a:p>
            <a:pPr lvl="1"/>
            <a:r>
              <a:rPr smtClean="0"/>
              <a:t>Encapsulation</a:t>
            </a:r>
          </a:p>
          <a:p>
            <a:pPr lvl="1"/>
            <a:r>
              <a:rPr smtClean="0"/>
              <a:t>Instanciation</a:t>
            </a:r>
          </a:p>
          <a:p>
            <a:pPr lvl="1"/>
            <a:r>
              <a:rPr lang="fr-FR" dirty="0" smtClean="0"/>
              <a:t>H</a:t>
            </a:r>
            <a:r>
              <a:rPr smtClean="0"/>
              <a:t>éritage</a:t>
            </a:r>
          </a:p>
          <a:p>
            <a:pPr lvl="1"/>
            <a:r>
              <a:rPr lang="fr-FR" dirty="0" smtClean="0"/>
              <a:t>P</a:t>
            </a:r>
            <a:r>
              <a:rPr smtClean="0"/>
              <a:t>olymorphisme</a:t>
            </a:r>
          </a:p>
          <a:p>
            <a:pPr lvl="1"/>
            <a:endParaRPr smtClean="0"/>
          </a:p>
          <a:p>
            <a:r>
              <a:rPr smtClean="0"/>
              <a:t>Langage Java</a:t>
            </a:r>
          </a:p>
          <a:p>
            <a:endParaRPr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smtClean="0"/>
              <a:t>Composants d'une application Android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447800"/>
            <a:ext cx="7934350" cy="5410200"/>
          </a:xfrm>
        </p:spPr>
        <p:txBody>
          <a:bodyPr/>
          <a:lstStyle/>
          <a:p>
            <a:r>
              <a:rPr smtClean="0"/>
              <a:t>Les applications Android sont constitués de composants à couplage</a:t>
            </a:r>
          </a:p>
          <a:p>
            <a:r>
              <a:rPr lang="fr-FR" dirty="0" smtClean="0"/>
              <a:t>L</a:t>
            </a:r>
            <a:r>
              <a:rPr smtClean="0"/>
              <a:t>es composants sont liées par un Manifest qui décrit chacun d'eux ainsi que les interactions entre elles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63" y="3500461"/>
            <a:ext cx="4124325" cy="321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-24"/>
            <a:ext cx="7499350" cy="1143000"/>
          </a:xfrm>
        </p:spPr>
        <p:txBody>
          <a:bodyPr>
            <a:normAutofit/>
          </a:bodyPr>
          <a:lstStyle/>
          <a:p>
            <a:r>
              <a:rPr sz="3600" smtClean="0"/>
              <a:t>Composants d'une application Android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214422"/>
            <a:ext cx="7934350" cy="5643578"/>
          </a:xfrm>
        </p:spPr>
        <p:txBody>
          <a:bodyPr/>
          <a:lstStyle/>
          <a:p>
            <a:endParaRPr smtClean="0"/>
          </a:p>
          <a:p>
            <a:r>
              <a:rPr smtClean="0"/>
              <a:t>Les composants suivants sont en quelque sorte les briques élémentaire de vos applications:</a:t>
            </a:r>
          </a:p>
          <a:p>
            <a:endParaRPr smtClean="0"/>
          </a:p>
          <a:p>
            <a:pPr marL="917575" lvl="1" indent="-514350">
              <a:buFont typeface="+mj-lt"/>
              <a:buAutoNum type="arabicPeriod"/>
            </a:pPr>
            <a:r>
              <a:rPr smtClean="0"/>
              <a:t>Activité:  Qui est la couche de présentation de l'application </a:t>
            </a:r>
          </a:p>
          <a:p>
            <a:pPr marL="917575" lvl="1" indent="-514350">
              <a:buFont typeface="+mj-lt"/>
              <a:buAutoNum type="arabicPeriod"/>
            </a:pPr>
            <a:endParaRPr smtClean="0"/>
          </a:p>
          <a:p>
            <a:pPr marL="917575" lvl="1" indent="-514350">
              <a:buFont typeface="+mj-lt"/>
              <a:buAutoNum type="arabicPeriod"/>
            </a:pPr>
            <a:r>
              <a:rPr smtClean="0"/>
              <a:t>Services : Composants qui tournent en arrière plan</a:t>
            </a:r>
          </a:p>
          <a:p>
            <a:pPr marL="917575" lvl="1" indent="-514350">
              <a:buFont typeface="+mj-lt"/>
              <a:buAutoNum type="arabicPeriod"/>
            </a:pPr>
            <a:endParaRPr smtClean="0"/>
          </a:p>
          <a:p>
            <a:pPr marL="917575" lvl="1" indent="-514350">
              <a:buFont typeface="+mj-lt"/>
              <a:buAutoNum type="arabicPeriod"/>
            </a:pPr>
            <a:r>
              <a:rPr smtClean="0"/>
              <a:t>Content Providers : Sources de données partageables (gestion et partage des données)</a:t>
            </a:r>
          </a:p>
          <a:p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-24"/>
            <a:ext cx="7499350" cy="1143000"/>
          </a:xfrm>
        </p:spPr>
        <p:txBody>
          <a:bodyPr>
            <a:normAutofit/>
          </a:bodyPr>
          <a:lstStyle/>
          <a:p>
            <a:r>
              <a:rPr sz="3600" smtClean="0"/>
              <a:t>Composants d'une application Android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857232"/>
            <a:ext cx="7934350" cy="5643602"/>
          </a:xfrm>
        </p:spPr>
        <p:txBody>
          <a:bodyPr/>
          <a:lstStyle/>
          <a:p>
            <a:endParaRPr smtClean="0"/>
          </a:p>
          <a:p>
            <a:pPr marL="917575" lvl="1" indent="-514350">
              <a:buFont typeface="+mj-lt"/>
              <a:buAutoNum type="arabicPeriod" startAt="4"/>
            </a:pPr>
            <a:r>
              <a:rPr smtClean="0"/>
              <a:t>Intens : Framework de communication interapplications</a:t>
            </a:r>
          </a:p>
          <a:p>
            <a:pPr marL="917575" lvl="1" indent="-514350">
              <a:buFont typeface="+mj-lt"/>
              <a:buAutoNum type="arabicPeriod" startAt="4"/>
            </a:pPr>
            <a:endParaRPr smtClean="0"/>
          </a:p>
          <a:p>
            <a:pPr marL="917575" lvl="1" indent="-514350">
              <a:buFont typeface="+mj-lt"/>
              <a:buAutoNum type="arabicPeriod" startAt="4"/>
            </a:pPr>
            <a:r>
              <a:rPr smtClean="0"/>
              <a:t>Broadcast Receivers :  Consommateurs des messages diffusés par les intents (reception de notification)</a:t>
            </a:r>
          </a:p>
          <a:p>
            <a:pPr marL="1163637" lvl="2" indent="-514350">
              <a:buNone/>
            </a:pPr>
            <a:endParaRPr smtClean="0"/>
          </a:p>
          <a:p>
            <a:pPr marL="917575" lvl="1" indent="-514350">
              <a:buFont typeface="+mj-lt"/>
              <a:buAutoNum type="arabicPeriod" startAt="4"/>
            </a:pPr>
            <a:endParaRPr smtClean="0"/>
          </a:p>
          <a:p>
            <a:pPr marL="917575" lvl="1" indent="-514350">
              <a:buFont typeface="+mj-lt"/>
              <a:buAutoNum type="arabicPeriod" startAt="4"/>
            </a:pPr>
            <a:r>
              <a:rPr smtClean="0"/>
              <a:t>Widgets : Composant d'application visuels</a:t>
            </a:r>
          </a:p>
          <a:p>
            <a:pPr marL="917575" lvl="1" indent="-514350">
              <a:buFont typeface="+mj-lt"/>
              <a:buAutoNum type="arabicPeriod" startAt="4"/>
            </a:pPr>
            <a:endParaRPr smtClean="0"/>
          </a:p>
          <a:p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-24"/>
            <a:ext cx="7499350" cy="1143000"/>
          </a:xfrm>
        </p:spPr>
        <p:txBody>
          <a:bodyPr/>
          <a:lstStyle/>
          <a:p>
            <a:r>
              <a:rPr smtClean="0"/>
              <a:t>Qu'est-ce qu'une Activité?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2976" y="928670"/>
            <a:ext cx="7791474" cy="1409696"/>
          </a:xfrm>
        </p:spPr>
        <p:txBody>
          <a:bodyPr/>
          <a:lstStyle/>
          <a:p>
            <a:r>
              <a:rPr smtClean="0"/>
              <a:t>La majorité des applications Android ont une construction similaire</a:t>
            </a:r>
          </a:p>
          <a:p>
            <a:r>
              <a:rPr smtClean="0"/>
              <a:t>Exemple de l'application du PlayStore</a:t>
            </a:r>
          </a:p>
          <a:p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2285992"/>
            <a:ext cx="6643734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Qu'est ce qu'une Activité?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mtClean="0"/>
              <a:t>Ces différentes fenêtres sont appelées des Activités</a:t>
            </a:r>
          </a:p>
          <a:p>
            <a:endParaRPr smtClean="0"/>
          </a:p>
          <a:p>
            <a:r>
              <a:rPr smtClean="0"/>
              <a:t>Si l'affichage est radicalement différent c'est qu'il s'agit de plusieurs activités différentes</a:t>
            </a:r>
          </a:p>
          <a:p>
            <a:endParaRPr smtClean="0"/>
          </a:p>
          <a:p>
            <a:r>
              <a:rPr lang="fr-FR" dirty="0" smtClean="0"/>
              <a:t>U</a:t>
            </a:r>
            <a:r>
              <a:rPr smtClean="0"/>
              <a:t>ne activité remplit tout l'écran, l'application ne peut en afficher qu'une à la fois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Qu'est ce qu'une Activité?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447800"/>
            <a:ext cx="7862912" cy="4981596"/>
          </a:xfrm>
        </p:spPr>
        <p:txBody>
          <a:bodyPr/>
          <a:lstStyle/>
          <a:p>
            <a:r>
              <a:rPr smtClean="0"/>
              <a:t>Une activité est un support sur lequel nous allons greffer une interface graphique qui lui est propre</a:t>
            </a:r>
          </a:p>
          <a:p>
            <a:endParaRPr smtClean="0"/>
          </a:p>
          <a:p>
            <a:r>
              <a:rPr lang="fr-FR" dirty="0" smtClean="0"/>
              <a:t>L</a:t>
            </a:r>
            <a:r>
              <a:rPr smtClean="0"/>
              <a:t>'activité ne créée pas les élement graphique, en revanche, elle définit les liens entre cette interface graphique et la logique derrière les éléments</a:t>
            </a:r>
          </a:p>
          <a:p>
            <a:endParaRPr smtClean="0"/>
          </a:p>
          <a:p>
            <a:r>
              <a:rPr lang="fr-FR" dirty="0" smtClean="0"/>
              <a:t>U</a:t>
            </a:r>
            <a:r>
              <a:rPr smtClean="0"/>
              <a:t>ne activité contient les éléments sur l'état actuel de l'application : ces informetions s'appellent le </a:t>
            </a:r>
            <a:r>
              <a:rPr smtClean="0">
                <a:solidFill>
                  <a:srgbClr val="FF0000"/>
                </a:solidFill>
              </a:rPr>
              <a:t>context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Qu'est ce qu'une Activité?</a:t>
            </a:r>
            <a:endParaRPr lang="fr-FR" dirty="0"/>
          </a:p>
        </p:txBody>
      </p:sp>
      <p:pic>
        <p:nvPicPr>
          <p:cNvPr id="2052" name="Picture 4" descr="Résultat de recherche d'images pour &quot;activité android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285860"/>
            <a:ext cx="7358114" cy="52149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Etats d'une activité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2976" y="1447800"/>
            <a:ext cx="7791474" cy="1052506"/>
          </a:xfrm>
        </p:spPr>
        <p:txBody>
          <a:bodyPr/>
          <a:lstStyle/>
          <a:p>
            <a:r>
              <a:rPr smtClean="0"/>
              <a:t>Dans une application, les activités sont organisés selon une pile de type LIFO</a:t>
            </a:r>
            <a:endParaRPr lang="fr-FR" dirty="0"/>
          </a:p>
        </p:txBody>
      </p:sp>
      <p:pic>
        <p:nvPicPr>
          <p:cNvPr id="90114" name="Picture 2" descr="Résultat de recherche d'images pour &quot;activité android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357430"/>
            <a:ext cx="7858119" cy="41434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Cycle de vie d'une activité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447800"/>
            <a:ext cx="7862912" cy="4800600"/>
          </a:xfrm>
        </p:spPr>
        <p:txBody>
          <a:bodyPr/>
          <a:lstStyle/>
          <a:p>
            <a:endParaRPr lang="fr-FR" dirty="0" smtClean="0"/>
          </a:p>
          <a:p>
            <a:r>
              <a:rPr lang="fr-FR" dirty="0" smtClean="0"/>
              <a:t>U</a:t>
            </a:r>
            <a:r>
              <a:rPr smtClean="0"/>
              <a:t>ne activité n'a pas le contrôle direct sur son état, ce cycle est rythmé par les interactions avec le système et d'autres applications</a:t>
            </a:r>
          </a:p>
          <a:p>
            <a:endParaRPr smtClean="0"/>
          </a:p>
          <a:p>
            <a:r>
              <a:rPr lang="fr-FR" dirty="0" smtClean="0"/>
              <a:t>L</a:t>
            </a:r>
            <a:r>
              <a:rPr smtClean="0"/>
              <a:t>es activités héritent de la classe </a:t>
            </a:r>
            <a:r>
              <a:rPr smtClean="0">
                <a:solidFill>
                  <a:srgbClr val="FF0000"/>
                </a:solidFill>
              </a:rPr>
              <a:t>Activity. </a:t>
            </a:r>
            <a:r>
              <a:rPr smtClean="0"/>
              <a:t>La classe Activity hérite de l'interface </a:t>
            </a:r>
            <a:r>
              <a:rPr smtClean="0">
                <a:solidFill>
                  <a:srgbClr val="FF0000"/>
                </a:solidFill>
              </a:rPr>
              <a:t>Context</a:t>
            </a:r>
            <a:r>
              <a:rPr smtClean="0"/>
              <a:t> dont le but est de représenter tous les composants d'une application</a:t>
            </a:r>
            <a:r>
              <a:rPr smtClean="0">
                <a:solidFill>
                  <a:srgbClr val="FF0000"/>
                </a:solidFill>
              </a:rPr>
              <a:t> 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Résultat de recherche d'images pour &quot;composition activité android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0"/>
            <a:ext cx="519112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Projet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85852" y="1447800"/>
            <a:ext cx="7648598" cy="4800600"/>
          </a:xfrm>
        </p:spPr>
        <p:txBody>
          <a:bodyPr/>
          <a:lstStyle/>
          <a:p>
            <a:endParaRPr smtClean="0"/>
          </a:p>
          <a:p>
            <a:r>
              <a:rPr smtClean="0"/>
              <a:t>Mini projet </a:t>
            </a:r>
          </a:p>
          <a:p>
            <a:endParaRPr smtClean="0"/>
          </a:p>
          <a:p>
            <a:endParaRPr smtClean="0"/>
          </a:p>
          <a:p>
            <a:endParaRPr smtClean="0"/>
          </a:p>
          <a:p>
            <a:r>
              <a:rPr smtClean="0"/>
              <a:t>Grand projet : (voir fichier projet)</a:t>
            </a:r>
          </a:p>
          <a:p>
            <a:endParaRPr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200" smtClean="0"/>
              <a:t>Méthodes correspondantes au cycle de vie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5053034"/>
          </a:xfrm>
        </p:spPr>
        <p:txBody>
          <a:bodyPr/>
          <a:lstStyle/>
          <a:p>
            <a:r>
              <a:rPr smtClean="0"/>
              <a:t>onCreate (Bundle) : appelée à la création. </a:t>
            </a:r>
            <a:r>
              <a:rPr lang="fr-FR" dirty="0" smtClean="0"/>
              <a:t>L</a:t>
            </a:r>
            <a:r>
              <a:rPr smtClean="0"/>
              <a:t>e paramètre permet de récupérer un état sauvegardé lors de l'arrêt de l'activité (si on a fait une sauvegarde)</a:t>
            </a:r>
          </a:p>
          <a:p>
            <a:endParaRPr smtClean="0"/>
          </a:p>
          <a:p>
            <a:r>
              <a:rPr smtClean="0"/>
              <a:t>onPause() : appelée quand l'activité n'est plus au premier plan</a:t>
            </a:r>
          </a:p>
          <a:p>
            <a:endParaRPr smtClean="0"/>
          </a:p>
          <a:p>
            <a:r>
              <a:rPr smtClean="0"/>
              <a:t>onDestroy() : appelée quand l'activité se termine</a:t>
            </a:r>
          </a:p>
          <a:p>
            <a:r>
              <a:rPr smtClean="0"/>
              <a:t>onStart() : appelée quand l'activité démarre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smtClean="0"/>
              <a:t>Méthodes correspondantes au cycle de vie d'une activité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5053034"/>
          </a:xfrm>
        </p:spPr>
        <p:txBody>
          <a:bodyPr/>
          <a:lstStyle/>
          <a:p>
            <a:endParaRPr smtClean="0"/>
          </a:p>
          <a:p>
            <a:r>
              <a:rPr smtClean="0"/>
              <a:t>onRestart() : appelée quand l'activité redémarre</a:t>
            </a:r>
          </a:p>
          <a:p>
            <a:endParaRPr smtClean="0"/>
          </a:p>
          <a:p>
            <a:r>
              <a:rPr smtClean="0"/>
              <a:t>onStop() : appelée quand l'activité n'est plus visible</a:t>
            </a:r>
          </a:p>
          <a:p>
            <a:endParaRPr smtClean="0"/>
          </a:p>
          <a:p>
            <a:r>
              <a:rPr smtClean="0"/>
              <a:t>onResume() : appelée quand l'activité vient en premier plan</a:t>
            </a:r>
          </a:p>
          <a:p>
            <a:endParaRPr smtClean="0"/>
          </a:p>
          <a:p>
            <a:r>
              <a:rPr smtClean="0"/>
              <a:t>finish() : permet de terminer une activité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538" y="2714620"/>
            <a:ext cx="7892950" cy="928694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sz="4000" b="1" smtClean="0"/>
              <a:t/>
            </a:r>
            <a:br>
              <a:rPr sz="4000" b="1" smtClean="0"/>
            </a:br>
            <a:r>
              <a:rPr sz="4000" b="1" smtClean="0"/>
              <a:t/>
            </a:r>
            <a:br>
              <a:rPr sz="4000" b="1" smtClean="0"/>
            </a:br>
            <a:r>
              <a:rPr sz="4000" b="1" smtClean="0"/>
              <a:t/>
            </a:r>
            <a:br>
              <a:rPr sz="4000" b="1" smtClean="0"/>
            </a:br>
            <a:r>
              <a:rPr sz="4000" b="1" smtClean="0"/>
              <a:t/>
            </a:r>
            <a:br>
              <a:rPr sz="4000" b="1" smtClean="0"/>
            </a:br>
            <a:r>
              <a:rPr sz="4000" b="1" smtClean="0"/>
              <a:t>Création d'interface </a:t>
            </a:r>
            <a:endParaRPr sz="310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372200" y="6093296"/>
            <a:ext cx="2510096" cy="39206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sz="2000" b="0" i="0" u="none" strike="noStrike" kern="1200" cap="none" spc="0" normalizeH="0" baseline="0" noProof="0" dirty="0" smtClean="0">
              <a:ln>
                <a:noFill/>
              </a:ln>
              <a:solidFill>
                <a:srgbClr val="572314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538" y="2714620"/>
            <a:ext cx="7892950" cy="928694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sz="4000" b="1" smtClean="0"/>
              <a:t/>
            </a:r>
            <a:br>
              <a:rPr sz="4000" b="1" smtClean="0"/>
            </a:br>
            <a:r>
              <a:rPr sz="4000" b="1" smtClean="0"/>
              <a:t/>
            </a:r>
            <a:br>
              <a:rPr sz="4000" b="1" smtClean="0"/>
            </a:br>
            <a:r>
              <a:rPr sz="4000" b="1" smtClean="0"/>
              <a:t/>
            </a:r>
            <a:br>
              <a:rPr sz="4000" b="1" smtClean="0"/>
            </a:br>
            <a:r>
              <a:rPr sz="4000" b="1" smtClean="0"/>
              <a:t/>
            </a:r>
            <a:br>
              <a:rPr sz="4000" b="1" smtClean="0"/>
            </a:br>
            <a:r>
              <a:rPr sz="4000" b="1" smtClean="0"/>
              <a:t>Android et SqLite</a:t>
            </a:r>
            <a:r>
              <a:rPr sz="4000" b="1" smtClean="0"/>
              <a:t> </a:t>
            </a:r>
            <a:endParaRPr sz="310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372200" y="6093296"/>
            <a:ext cx="2510096" cy="39206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sz="2000" b="0" i="0" u="none" strike="noStrike" kern="1200" cap="none" spc="0" normalizeH="0" baseline="0" noProof="0" dirty="0" smtClean="0">
              <a:ln>
                <a:noFill/>
              </a:ln>
              <a:solidFill>
                <a:srgbClr val="572314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SQLite : les types de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96900" indent="-514350">
              <a:buFont typeface="+mj-lt"/>
              <a:buAutoNum type="arabicPeriod"/>
            </a:pPr>
            <a:r>
              <a:rPr smtClean="0"/>
              <a:t>NULL : pour les données NULL</a:t>
            </a:r>
          </a:p>
          <a:p>
            <a:pPr marL="596900" indent="-514350">
              <a:buFont typeface="+mj-lt"/>
              <a:buAutoNum type="arabicPeriod"/>
            </a:pPr>
            <a:endParaRPr smtClean="0"/>
          </a:p>
          <a:p>
            <a:pPr marL="596900" indent="-514350">
              <a:buFont typeface="+mj-lt"/>
              <a:buAutoNum type="arabicPeriod"/>
            </a:pPr>
            <a:r>
              <a:rPr smtClean="0"/>
              <a:t>INTEGER : pour les entiers</a:t>
            </a:r>
          </a:p>
          <a:p>
            <a:pPr marL="596900" indent="-514350">
              <a:buFont typeface="+mj-lt"/>
              <a:buAutoNum type="arabicPeriod"/>
            </a:pPr>
            <a:endParaRPr smtClean="0"/>
          </a:p>
          <a:p>
            <a:pPr marL="596900" indent="-514350">
              <a:buFont typeface="+mj-lt"/>
              <a:buAutoNum type="arabicPeriod"/>
            </a:pPr>
            <a:r>
              <a:rPr smtClean="0"/>
              <a:t>REAL  : pour les nombre réels (avec virgule)</a:t>
            </a:r>
          </a:p>
          <a:p>
            <a:pPr marL="596900" indent="-514350">
              <a:buFont typeface="+mj-lt"/>
              <a:buAutoNum type="arabicPeriod"/>
            </a:pPr>
            <a:endParaRPr smtClean="0"/>
          </a:p>
          <a:p>
            <a:pPr marL="596900" indent="-514350">
              <a:buFont typeface="+mj-lt"/>
              <a:buAutoNum type="arabicPeriod"/>
            </a:pPr>
            <a:r>
              <a:rPr smtClean="0"/>
              <a:t>TEXT : pour les chaines de caractères</a:t>
            </a:r>
          </a:p>
          <a:p>
            <a:pPr marL="596900" indent="-514350">
              <a:buFont typeface="+mj-lt"/>
              <a:buAutoNum type="arabicPeriod"/>
            </a:pPr>
            <a:endParaRPr smtClean="0"/>
          </a:p>
          <a:p>
            <a:pPr marL="596900" indent="-514350">
              <a:buFont typeface="+mj-lt"/>
              <a:buAutoNum type="arabicPeriod"/>
            </a:pPr>
            <a:r>
              <a:rPr smtClean="0"/>
              <a:t>BLOB pour les données brutes ( exemple une image)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SQLite : SQLiteOpenHelper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447800"/>
            <a:ext cx="7862912" cy="4910158"/>
          </a:xfrm>
        </p:spPr>
        <p:txBody>
          <a:bodyPr/>
          <a:lstStyle/>
          <a:p>
            <a:pPr marL="596900" indent="-514350">
              <a:buFont typeface="Wingdings" pitchFamily="2" charset="2"/>
              <a:buChar char="§"/>
            </a:pPr>
            <a:endParaRPr smtClean="0"/>
          </a:p>
          <a:p>
            <a:pPr marL="596900" indent="-514350">
              <a:buFont typeface="Wingdings" pitchFamily="2" charset="2"/>
              <a:buChar char="§"/>
            </a:pPr>
            <a:r>
              <a:rPr smtClean="0"/>
              <a:t>Classe de manipulation des données </a:t>
            </a:r>
          </a:p>
          <a:p>
            <a:pPr marL="871538" lvl="1" indent="-514350">
              <a:buFont typeface="Wingdings" pitchFamily="2" charset="2"/>
              <a:buChar char="§"/>
            </a:pPr>
            <a:r>
              <a:rPr b="1" smtClean="0"/>
              <a:t>SQLiteDatabase :  </a:t>
            </a:r>
            <a:r>
              <a:rPr smtClean="0"/>
              <a:t>Classe  création et de connexion à la base de donnée .</a:t>
            </a:r>
          </a:p>
          <a:p>
            <a:pPr marL="871538" lvl="1" indent="-514350">
              <a:buFont typeface="Wingdings" pitchFamily="2" charset="2"/>
              <a:buChar char="§"/>
            </a:pPr>
            <a:r>
              <a:rPr smtClean="0"/>
              <a:t>getReadableDatabase : méthode de récupération des données.</a:t>
            </a:r>
          </a:p>
          <a:p>
            <a:pPr marL="871538" lvl="1" indent="-514350">
              <a:buFont typeface="Wingdings" pitchFamily="2" charset="2"/>
              <a:buChar char="§"/>
            </a:pPr>
            <a:endParaRPr smtClean="0"/>
          </a:p>
          <a:p>
            <a:pPr marL="871538" lvl="1" indent="-514350">
              <a:buFont typeface="Wingdings" pitchFamily="2" charset="2"/>
              <a:buChar char="§"/>
            </a:pPr>
            <a:r>
              <a:rPr smtClean="0"/>
              <a:t>getWritableDatabase  : </a:t>
            </a:r>
            <a:r>
              <a:rPr smtClean="0"/>
              <a:t>méthode de récupération des données dans la </a:t>
            </a:r>
            <a:r>
              <a:rPr smtClean="0"/>
              <a:t>base </a:t>
            </a:r>
            <a:r>
              <a:rPr smtClean="0"/>
              <a:t>avec une exception de type SQLiteException qui sera lancée si la base ne peut pas s'ouvrir.</a:t>
            </a:r>
          </a:p>
          <a:p>
            <a:pPr marL="871538" lvl="1" indent="-514350">
              <a:buFont typeface="Wingdings" pitchFamily="2" charset="2"/>
              <a:buChar char="§"/>
            </a:pP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0"/>
            <a:ext cx="7499350" cy="1142976"/>
          </a:xfrm>
        </p:spPr>
        <p:txBody>
          <a:bodyPr/>
          <a:lstStyle/>
          <a:p>
            <a:r>
              <a:rPr smtClean="0"/>
              <a:t>SQLite : SQLiteOpenHelper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214422"/>
            <a:ext cx="7862912" cy="552440"/>
          </a:xfrm>
        </p:spPr>
        <p:txBody>
          <a:bodyPr/>
          <a:lstStyle/>
          <a:p>
            <a:pPr marL="596900" indent="-514350">
              <a:buFont typeface="Wingdings" pitchFamily="2" charset="2"/>
              <a:buChar char="§"/>
            </a:pPr>
            <a:r>
              <a:rPr smtClean="0"/>
              <a:t>Exemple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23609" t="36133" r="33565" b="18945"/>
          <a:stretch>
            <a:fillRect/>
          </a:stretch>
        </p:blipFill>
        <p:spPr bwMode="auto">
          <a:xfrm>
            <a:off x="1214414" y="1714488"/>
            <a:ext cx="7572428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0"/>
            <a:ext cx="7499350" cy="1142976"/>
          </a:xfrm>
        </p:spPr>
        <p:txBody>
          <a:bodyPr/>
          <a:lstStyle/>
          <a:p>
            <a:r>
              <a:rPr smtClean="0"/>
              <a:t>SQLite : SQLiteOpenHelper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214422"/>
            <a:ext cx="7862912" cy="5357850"/>
          </a:xfrm>
        </p:spPr>
        <p:txBody>
          <a:bodyPr/>
          <a:lstStyle/>
          <a:p>
            <a:pPr marL="596900" indent="-514350">
              <a:buFont typeface="Wingdings" pitchFamily="2" charset="2"/>
              <a:buChar char="§"/>
            </a:pPr>
            <a:r>
              <a:rPr u="sng" smtClean="0"/>
              <a:t>Exemple d'insertion de données</a:t>
            </a:r>
          </a:p>
          <a:p>
            <a:pPr marL="596900" indent="-514350">
              <a:buNone/>
            </a:pPr>
            <a:endParaRPr b="1" smtClean="0"/>
          </a:p>
          <a:p>
            <a:pPr marL="596900" indent="-514350">
              <a:buNone/>
            </a:pPr>
            <a:endParaRPr b="1" smtClean="0"/>
          </a:p>
          <a:p>
            <a:pPr marL="596900" indent="-514350">
              <a:buNone/>
            </a:pPr>
            <a:r>
              <a:rPr b="1" smtClean="0"/>
              <a:t>public </a:t>
            </a:r>
            <a:r>
              <a:rPr b="1" smtClean="0"/>
              <a:t>void </a:t>
            </a:r>
            <a:r>
              <a:rPr smtClean="0"/>
              <a:t>insertCategorie(String libelle){</a:t>
            </a:r>
            <a:br>
              <a:rPr smtClean="0"/>
            </a:br>
            <a:r>
              <a:rPr smtClean="0"/>
              <a:t>    libelle = libelle.replace(</a:t>
            </a:r>
            <a:r>
              <a:rPr b="1" smtClean="0"/>
              <a:t>"'"</a:t>
            </a:r>
            <a:r>
              <a:rPr smtClean="0"/>
              <a:t>,</a:t>
            </a:r>
            <a:r>
              <a:rPr b="1" smtClean="0"/>
              <a:t>"''"</a:t>
            </a:r>
            <a:r>
              <a:rPr smtClean="0"/>
              <a:t>);</a:t>
            </a:r>
            <a:br>
              <a:rPr smtClean="0"/>
            </a:br>
            <a:r>
              <a:rPr smtClean="0"/>
              <a:t>    String req =</a:t>
            </a:r>
            <a:r>
              <a:rPr b="1" smtClean="0"/>
              <a:t>"insert into categorie(libelle) values('"</a:t>
            </a:r>
            <a:r>
              <a:rPr smtClean="0"/>
              <a:t>+libelle+</a:t>
            </a:r>
            <a:r>
              <a:rPr b="1" smtClean="0"/>
              <a:t>"')"</a:t>
            </a:r>
            <a:r>
              <a:rPr smtClean="0"/>
              <a:t>;</a:t>
            </a:r>
            <a:br>
              <a:rPr smtClean="0"/>
            </a:br>
            <a:r>
              <a:rPr smtClean="0"/>
              <a:t>    </a:t>
            </a:r>
            <a:r>
              <a:rPr b="1" smtClean="0"/>
              <a:t>this</a:t>
            </a:r>
            <a:r>
              <a:rPr smtClean="0"/>
              <a:t>.getReadableDatabase().execSQL(req);</a:t>
            </a:r>
            <a:br>
              <a:rPr smtClean="0"/>
            </a:br>
            <a:r>
              <a:rPr smtClean="0"/>
              <a:t>    Log.</a:t>
            </a:r>
            <a:r>
              <a:rPr i="1" smtClean="0"/>
              <a:t>i</a:t>
            </a:r>
            <a:r>
              <a:rPr smtClean="0"/>
              <a:t>(</a:t>
            </a:r>
            <a:r>
              <a:rPr b="1" smtClean="0"/>
              <a:t>"DB"</a:t>
            </a:r>
            <a:r>
              <a:rPr smtClean="0"/>
              <a:t>,</a:t>
            </a:r>
            <a:r>
              <a:rPr b="1" smtClean="0"/>
              <a:t>"insert invoquée"</a:t>
            </a:r>
            <a:r>
              <a:rPr smtClean="0"/>
              <a:t>);</a:t>
            </a:r>
            <a:br>
              <a:rPr smtClean="0"/>
            </a:br>
            <a:r>
              <a:rPr smtClean="0"/>
              <a:t>}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0"/>
            <a:ext cx="7499350" cy="1142976"/>
          </a:xfrm>
        </p:spPr>
        <p:txBody>
          <a:bodyPr/>
          <a:lstStyle/>
          <a:p>
            <a:r>
              <a:rPr smtClean="0"/>
              <a:t>SQLite : SQLiteOpenHelper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000108"/>
            <a:ext cx="7862912" cy="5572164"/>
          </a:xfrm>
        </p:spPr>
        <p:txBody>
          <a:bodyPr/>
          <a:lstStyle/>
          <a:p>
            <a:pPr marL="596900" indent="-514350">
              <a:buFont typeface="Wingdings" pitchFamily="2" charset="2"/>
              <a:buChar char="§"/>
            </a:pPr>
            <a:r>
              <a:rPr u="sng" smtClean="0"/>
              <a:t>Exemple de récupération des données:</a:t>
            </a:r>
          </a:p>
          <a:p>
            <a:pPr marL="596900" indent="-514350">
              <a:buNone/>
            </a:pPr>
            <a:r>
              <a:rPr sz="2400" b="1" smtClean="0"/>
              <a:t>public </a:t>
            </a:r>
            <a:r>
              <a:rPr sz="2400" smtClean="0"/>
              <a:t>List&lt;Categorie&gt; getAllCategorie(){</a:t>
            </a:r>
            <a:br>
              <a:rPr sz="2400" smtClean="0"/>
            </a:br>
            <a:r>
              <a:rPr sz="2400" smtClean="0"/>
              <a:t>    List&lt;Categorie&gt; listeCat = </a:t>
            </a:r>
            <a:r>
              <a:rPr sz="2400" b="1" smtClean="0"/>
              <a:t>new </a:t>
            </a:r>
            <a:r>
              <a:rPr sz="2400" smtClean="0"/>
              <a:t>ArrayList&lt;&gt;();</a:t>
            </a:r>
            <a:br>
              <a:rPr sz="2400" smtClean="0"/>
            </a:br>
            <a:r>
              <a:rPr sz="2400" smtClean="0"/>
              <a:t>    String req = </a:t>
            </a:r>
            <a:r>
              <a:rPr sz="2400" b="1" smtClean="0"/>
              <a:t>"select * from categorie "</a:t>
            </a:r>
            <a:r>
              <a:rPr sz="2400" smtClean="0"/>
              <a:t>;</a:t>
            </a:r>
            <a:br>
              <a:rPr sz="2400" smtClean="0"/>
            </a:br>
            <a:r>
              <a:rPr sz="2400" smtClean="0"/>
              <a:t>    Cursor cursor = </a:t>
            </a:r>
            <a:r>
              <a:rPr sz="2400" b="1" smtClean="0"/>
              <a:t>this</a:t>
            </a:r>
            <a:r>
              <a:rPr sz="2400" smtClean="0"/>
              <a:t>.getReadableDatabase().</a:t>
            </a:r>
            <a:r>
              <a:rPr sz="2400" smtClean="0"/>
              <a:t>rawQuery(req,</a:t>
            </a:r>
            <a:r>
              <a:rPr sz="2400" b="1" smtClean="0"/>
              <a:t>null</a:t>
            </a:r>
            <a:r>
              <a:rPr sz="2400" smtClean="0"/>
              <a:t>);</a:t>
            </a:r>
            <a:r>
              <a:rPr sz="2400" i="1" smtClean="0"/>
              <a:t/>
            </a:r>
            <a:br>
              <a:rPr sz="2400" i="1" smtClean="0"/>
            </a:br>
            <a:r>
              <a:rPr sz="2400" i="1" smtClean="0"/>
              <a:t>    </a:t>
            </a:r>
            <a:r>
              <a:rPr sz="2400" smtClean="0"/>
              <a:t>cursor.moveToFirst</a:t>
            </a:r>
            <a:r>
              <a:rPr sz="2400" smtClean="0"/>
              <a:t>(); </a:t>
            </a:r>
            <a:endParaRPr sz="2400" i="1" smtClean="0"/>
          </a:p>
          <a:p>
            <a:pPr marL="596900" indent="-514350">
              <a:buNone/>
            </a:pPr>
            <a:r>
              <a:rPr sz="2400" b="1" i="1" smtClean="0"/>
              <a:t> </a:t>
            </a:r>
            <a:r>
              <a:rPr sz="2400" b="1" i="1" smtClean="0"/>
              <a:t>   </a:t>
            </a:r>
            <a:r>
              <a:rPr sz="2400" b="1" smtClean="0"/>
              <a:t>while</a:t>
            </a:r>
            <a:r>
              <a:rPr sz="2400" smtClean="0"/>
              <a:t>(!cursor.isAfterLast()){</a:t>
            </a:r>
            <a:br>
              <a:rPr sz="2400" smtClean="0"/>
            </a:br>
            <a:r>
              <a:rPr sz="2400" smtClean="0"/>
              <a:t>        Categorie cat = </a:t>
            </a:r>
            <a:r>
              <a:rPr sz="2400" b="1" smtClean="0"/>
              <a:t>new </a:t>
            </a:r>
            <a:r>
              <a:rPr sz="2400" b="1" smtClean="0"/>
              <a:t>			  	</a:t>
            </a:r>
            <a:r>
              <a:rPr sz="2400" smtClean="0"/>
              <a:t>Categorie(cursor.getInt(0</a:t>
            </a:r>
            <a:r>
              <a:rPr sz="2400" smtClean="0"/>
              <a:t>),cursor.getString(1));</a:t>
            </a:r>
            <a:br>
              <a:rPr sz="2400" smtClean="0"/>
            </a:br>
            <a:r>
              <a:rPr sz="2400" smtClean="0"/>
              <a:t>        listeCat.add(cat);</a:t>
            </a:r>
            <a:br>
              <a:rPr sz="2400" smtClean="0"/>
            </a:br>
            <a:r>
              <a:rPr sz="2400" smtClean="0"/>
              <a:t>        cursor.moveToNext();</a:t>
            </a:r>
            <a:br>
              <a:rPr sz="2400" smtClean="0"/>
            </a:br>
            <a:r>
              <a:rPr sz="2400" smtClean="0"/>
              <a:t> </a:t>
            </a:r>
            <a:r>
              <a:rPr sz="2400" smtClean="0"/>
              <a:t> </a:t>
            </a:r>
            <a:r>
              <a:rPr sz="2400" smtClean="0"/>
              <a:t>}</a:t>
            </a:r>
            <a:br>
              <a:rPr sz="2400" smtClean="0"/>
            </a:br>
            <a:r>
              <a:rPr sz="2400" smtClean="0"/>
              <a:t>    </a:t>
            </a:r>
            <a:r>
              <a:rPr sz="2400" smtClean="0"/>
              <a:t>cursor.close</a:t>
            </a:r>
            <a:r>
              <a:rPr sz="2400" smtClean="0"/>
              <a:t>();    </a:t>
            </a:r>
            <a:r>
              <a:rPr sz="2400" b="1" smtClean="0"/>
              <a:t>return </a:t>
            </a:r>
            <a:r>
              <a:rPr sz="2400" smtClean="0"/>
              <a:t>listeCat</a:t>
            </a:r>
            <a:r>
              <a:rPr sz="2400" smtClean="0"/>
              <a:t>;   }</a:t>
            </a:r>
            <a:endParaRPr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algn="ctr">
              <a:buNone/>
            </a:pPr>
            <a:r>
              <a:rPr smtClean="0"/>
              <a:t>Quesques rappels</a:t>
            </a:r>
            <a:endParaRPr lang="fr-FR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QUELQUES RAPPELS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35100" y="1447800"/>
            <a:ext cx="7499350" cy="5124472"/>
          </a:xfrm>
        </p:spPr>
        <p:txBody>
          <a:bodyPr/>
          <a:lstStyle/>
          <a:p>
            <a:endParaRPr smtClean="0"/>
          </a:p>
          <a:p>
            <a:r>
              <a:rPr smtClean="0"/>
              <a:t>Qu'est ce qu'un Système d'exploitation?</a:t>
            </a:r>
          </a:p>
          <a:p>
            <a:pPr>
              <a:buNone/>
            </a:pPr>
            <a:r>
              <a:rPr smtClean="0"/>
              <a:t>	</a:t>
            </a:r>
            <a:r>
              <a:rPr sz="2000" smtClean="0"/>
              <a:t>Ensemble de programmes chargé d'établir une relation entre les différentes ressources matérielles, les applications et l'utilisateur.</a:t>
            </a:r>
          </a:p>
          <a:p>
            <a:pPr>
              <a:buNone/>
            </a:pPr>
            <a:endParaRPr smtClean="0"/>
          </a:p>
          <a:p>
            <a:r>
              <a:rPr smtClean="0"/>
              <a:t>Et Quel est son rôle?</a:t>
            </a:r>
          </a:p>
          <a:p>
            <a:pPr marL="1117600" lvl="2" indent="-514350">
              <a:buFont typeface="+mj-lt"/>
              <a:buAutoNum type="arabicPeriod"/>
            </a:pPr>
            <a:r>
              <a:rPr smtClean="0"/>
              <a:t>Gestion de la mémoire</a:t>
            </a:r>
          </a:p>
          <a:p>
            <a:pPr marL="1328738" lvl="3" indent="-514350">
              <a:buFont typeface="Courier New" pitchFamily="49" charset="0"/>
              <a:buChar char="o"/>
            </a:pPr>
            <a:r>
              <a:rPr smtClean="0"/>
              <a:t>Mémoire virtuelle</a:t>
            </a:r>
          </a:p>
          <a:p>
            <a:pPr marL="1117600" lvl="2" indent="-514350">
              <a:buFont typeface="+mj-lt"/>
              <a:buAutoNum type="arabicPeriod"/>
            </a:pPr>
            <a:r>
              <a:rPr lang="fr-FR" dirty="0" smtClean="0"/>
              <a:t>G</a:t>
            </a:r>
            <a:r>
              <a:rPr smtClean="0"/>
              <a:t>estion du processeur</a:t>
            </a:r>
          </a:p>
          <a:p>
            <a:pPr marL="1328738" lvl="3" indent="-514350">
              <a:buFont typeface="Courier New" pitchFamily="49" charset="0"/>
              <a:buChar char="o"/>
            </a:pPr>
            <a:r>
              <a:rPr smtClean="0"/>
              <a:t> Ordonnanceur</a:t>
            </a:r>
          </a:p>
          <a:p>
            <a:pPr marL="1117600" lvl="2" indent="-514350">
              <a:buFont typeface="+mj-lt"/>
              <a:buAutoNum type="arabicPeriod"/>
            </a:pPr>
            <a:r>
              <a:rPr lang="fr-FR" dirty="0" smtClean="0"/>
              <a:t>G</a:t>
            </a:r>
            <a:r>
              <a:rPr smtClean="0"/>
              <a:t>estion des entrées-sorties</a:t>
            </a:r>
          </a:p>
          <a:p>
            <a:pPr marL="1328738" lvl="3" indent="-514350">
              <a:buFont typeface="Courier New" pitchFamily="49" charset="0"/>
              <a:buChar char="o"/>
            </a:pPr>
            <a:r>
              <a:rPr smtClean="0"/>
              <a:t>Appels Système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smtClean="0"/>
          </a:p>
          <a:p>
            <a:r>
              <a:rPr smtClean="0"/>
              <a:t>Qu'est ce que Android?</a:t>
            </a:r>
          </a:p>
          <a:p>
            <a:endParaRPr smtClean="0"/>
          </a:p>
          <a:p>
            <a:r>
              <a:rPr smtClean="0"/>
              <a:t>Historique d'Android</a:t>
            </a:r>
          </a:p>
          <a:p>
            <a:endParaRPr smtClean="0"/>
          </a:p>
          <a:p>
            <a:r>
              <a:rPr smtClean="0"/>
              <a:t>Architecture d'Android</a:t>
            </a:r>
          </a:p>
          <a:p>
            <a:endParaRPr smtClean="0"/>
          </a:p>
          <a:p>
            <a:r>
              <a:rPr smtClean="0"/>
              <a:t>Avantages et Inconvinients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Qu'est ce que Andoid?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447800"/>
            <a:ext cx="7934350" cy="5195910"/>
          </a:xfrm>
        </p:spPr>
        <p:txBody>
          <a:bodyPr/>
          <a:lstStyle/>
          <a:p>
            <a:r>
              <a:rPr smtClean="0"/>
              <a:t>Système d'exploitation open source pour terminaux mobiles.</a:t>
            </a:r>
          </a:p>
          <a:p>
            <a:pPr>
              <a:buNone/>
            </a:pPr>
            <a:endParaRPr smtClean="0"/>
          </a:p>
          <a:p>
            <a:r>
              <a:rPr smtClean="0"/>
              <a:t>Android est la proprieté d'une entreprise Américaine nommée Android incorporated crée en 2003 puis réachetée par Google en 2005</a:t>
            </a:r>
          </a:p>
          <a:p>
            <a:endParaRPr smtClean="0"/>
          </a:p>
          <a:p>
            <a:r>
              <a:rPr smtClean="0"/>
              <a:t>En 2007 : Création de l'OHA , consortium d'entreprise opérateurs mobiles, constructeurs et éditeurs logiciel dans le but de favoriser l'innovation sur les appareils mobiles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Presentation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51000" t="-20000" r="2000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6B507DF-A9CC-4319-ADB2-D8D3852E98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1401</Words>
  <Application>Microsoft Office PowerPoint</Application>
  <PresentationFormat>Affichage à l'écran (4:3)</PresentationFormat>
  <Paragraphs>304</Paragraphs>
  <Slides>60</Slides>
  <Notes>11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61" baseType="lpstr">
      <vt:lpstr>TrainingPresentation</vt:lpstr>
      <vt:lpstr>    Introduction à Android</vt:lpstr>
      <vt:lpstr>OBJECTIFS DU COURS</vt:lpstr>
      <vt:lpstr>Points abordés</vt:lpstr>
      <vt:lpstr>PRE - REQUIS</vt:lpstr>
      <vt:lpstr>Projet </vt:lpstr>
      <vt:lpstr>Diapositive 6</vt:lpstr>
      <vt:lpstr>QUELQUES RAPPELS</vt:lpstr>
      <vt:lpstr>Introduction</vt:lpstr>
      <vt:lpstr>Qu'est ce que Andoid?</vt:lpstr>
      <vt:lpstr>Qu'est ce que Andoid?</vt:lpstr>
      <vt:lpstr>Diapositive 11</vt:lpstr>
      <vt:lpstr>Open Handset Alliance (OHA)</vt:lpstr>
      <vt:lpstr>Concurrents d'Android</vt:lpstr>
      <vt:lpstr>Quelques Périphériques Android</vt:lpstr>
      <vt:lpstr>Historique d'Android</vt:lpstr>
      <vt:lpstr>Les Avantages d'Android</vt:lpstr>
      <vt:lpstr>Les Avantages d'Android</vt:lpstr>
      <vt:lpstr>TD </vt:lpstr>
      <vt:lpstr>Diapositive 19</vt:lpstr>
      <vt:lpstr>Architecture d'Android</vt:lpstr>
      <vt:lpstr>Architecture d'Android</vt:lpstr>
      <vt:lpstr>Architecture d'Android</vt:lpstr>
      <vt:lpstr>Architecture d'Android</vt:lpstr>
      <vt:lpstr>Architecture d'Android</vt:lpstr>
      <vt:lpstr>Architecture d'Android</vt:lpstr>
      <vt:lpstr>Architecture d'Android</vt:lpstr>
      <vt:lpstr>Diapositive 27</vt:lpstr>
      <vt:lpstr>Les outils pour développer sur Android</vt:lpstr>
      <vt:lpstr>Diapositive 29</vt:lpstr>
      <vt:lpstr>Android studio Installation  </vt:lpstr>
      <vt:lpstr>TP</vt:lpstr>
      <vt:lpstr>Diapositive 32</vt:lpstr>
      <vt:lpstr>Structure d'un projet Android</vt:lpstr>
      <vt:lpstr>Structure d'un projet Android</vt:lpstr>
      <vt:lpstr>Structure d'un projet Android : Les ressources</vt:lpstr>
      <vt:lpstr>Structure d'un projet Android : Les ressources</vt:lpstr>
      <vt:lpstr>Les ressources – La classe R</vt:lpstr>
      <vt:lpstr>TP</vt:lpstr>
      <vt:lpstr>    Composants d'une application Android</vt:lpstr>
      <vt:lpstr>Composants d'une application Android</vt:lpstr>
      <vt:lpstr>Composants d'une application Android</vt:lpstr>
      <vt:lpstr>Composants d'une application Android</vt:lpstr>
      <vt:lpstr>Qu'est-ce qu'une Activité?</vt:lpstr>
      <vt:lpstr>Qu'est ce qu'une Activité?</vt:lpstr>
      <vt:lpstr>Qu'est ce qu'une Activité?</vt:lpstr>
      <vt:lpstr>Qu'est ce qu'une Activité?</vt:lpstr>
      <vt:lpstr>Etats d'une activité</vt:lpstr>
      <vt:lpstr>Cycle de vie d'une activité</vt:lpstr>
      <vt:lpstr>Diapositive 49</vt:lpstr>
      <vt:lpstr>Méthodes correspondantes au cycle de vie</vt:lpstr>
      <vt:lpstr>Méthodes correspondantes au cycle de vie d'une activité</vt:lpstr>
      <vt:lpstr>    Création d'interface </vt:lpstr>
      <vt:lpstr>    Android et SqLite </vt:lpstr>
      <vt:lpstr>SQLite : les types de données</vt:lpstr>
      <vt:lpstr>SQLite : SQLiteOpenHelper</vt:lpstr>
      <vt:lpstr>SQLite : SQLiteOpenHelper</vt:lpstr>
      <vt:lpstr>SQLite : SQLiteOpenHelper</vt:lpstr>
      <vt:lpstr>SQLite : SQLiteOpenHelper</vt:lpstr>
      <vt:lpstr>Diapositive 59</vt:lpstr>
      <vt:lpstr>Diapositive 60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2013-02-23T11:05:53Z</dcterms:created>
  <dcterms:modified xsi:type="dcterms:W3CDTF">2019-04-26T04:54:15Z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TC100822959990</vt:lpwstr>
  </property>
</Properties>
</file>